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50"/>
  </p:notesMasterIdLst>
  <p:handoutMasterIdLst>
    <p:handoutMasterId r:id="rId51"/>
  </p:handoutMasterIdLst>
  <p:sldIdLst>
    <p:sldId id="279" r:id="rId2"/>
    <p:sldId id="718" r:id="rId3"/>
    <p:sldId id="451" r:id="rId4"/>
    <p:sldId id="725" r:id="rId5"/>
    <p:sldId id="732" r:id="rId6"/>
    <p:sldId id="739" r:id="rId7"/>
    <p:sldId id="337" r:id="rId8"/>
    <p:sldId id="848" r:id="rId9"/>
    <p:sldId id="846" r:id="rId10"/>
    <p:sldId id="341" r:id="rId11"/>
    <p:sldId id="342" r:id="rId12"/>
    <p:sldId id="338" r:id="rId13"/>
    <p:sldId id="344" r:id="rId14"/>
    <p:sldId id="346" r:id="rId15"/>
    <p:sldId id="345" r:id="rId16"/>
    <p:sldId id="347" r:id="rId17"/>
    <p:sldId id="348" r:id="rId18"/>
    <p:sldId id="349" r:id="rId19"/>
    <p:sldId id="350" r:id="rId20"/>
    <p:sldId id="375" r:id="rId21"/>
    <p:sldId id="354" r:id="rId22"/>
    <p:sldId id="355" r:id="rId23"/>
    <p:sldId id="356" r:id="rId24"/>
    <p:sldId id="748" r:id="rId25"/>
    <p:sldId id="749" r:id="rId26"/>
    <p:sldId id="753" r:id="rId27"/>
    <p:sldId id="754" r:id="rId28"/>
    <p:sldId id="755" r:id="rId29"/>
    <p:sldId id="756" r:id="rId30"/>
    <p:sldId id="784" r:id="rId31"/>
    <p:sldId id="845" r:id="rId32"/>
    <p:sldId id="788" r:id="rId33"/>
    <p:sldId id="462" r:id="rId34"/>
    <p:sldId id="787" r:id="rId35"/>
    <p:sldId id="789" r:id="rId36"/>
    <p:sldId id="765" r:id="rId37"/>
    <p:sldId id="767" r:id="rId38"/>
    <p:sldId id="766" r:id="rId39"/>
    <p:sldId id="768" r:id="rId40"/>
    <p:sldId id="770" r:id="rId41"/>
    <p:sldId id="773" r:id="rId42"/>
    <p:sldId id="774" r:id="rId43"/>
    <p:sldId id="775" r:id="rId44"/>
    <p:sldId id="779" r:id="rId45"/>
    <p:sldId id="777" r:id="rId46"/>
    <p:sldId id="778" r:id="rId47"/>
    <p:sldId id="781" r:id="rId48"/>
    <p:sldId id="283"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Fonseca Rojas" initials="GFR" lastIdx="2" clrIdx="0">
    <p:extLst>
      <p:ext uri="{19B8F6BF-5375-455C-9EA6-DF929625EA0E}">
        <p15:presenceInfo xmlns:p15="http://schemas.microsoft.com/office/powerpoint/2012/main" userId="S::gfonsecar@poder-judicial.go.cr::bbce8edb-4c0e-43fa-a9f6-682baf230c95" providerId="AD"/>
      </p:ext>
    </p:extLst>
  </p:cmAuthor>
  <p:cmAuthor id="2" name="Karla Infante Blanco" initials="KIB" lastIdx="21" clrIdx="1">
    <p:extLst>
      <p:ext uri="{19B8F6BF-5375-455C-9EA6-DF929625EA0E}">
        <p15:presenceInfo xmlns:p15="http://schemas.microsoft.com/office/powerpoint/2012/main" userId="S::kinfante@poder-judicial.go.cr::8e3e96a9-915d-4d83-bcc6-ffec15697a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6ACFE3"/>
    <a:srgbClr val="44546A"/>
    <a:srgbClr val="FCD54E"/>
    <a:srgbClr val="64DBAD"/>
    <a:srgbClr val="2EADE1"/>
    <a:srgbClr val="1073A4"/>
    <a:srgbClr val="009644"/>
    <a:srgbClr val="579077"/>
    <a:srgbClr val="F2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67" d="100"/>
          <a:sy n="67" d="100"/>
        </p:scale>
        <p:origin x="3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15T14:02:08.004" idx="4">
    <p:pos x="10" y="10"/>
    <p:text>Reflexionar que su uso ya se había explicado q sin embargo en la guía se vuelve a explicar, lo importante es explicarles que de esa manera van a poderlo ver en el sistema y que cada anotación se despliega hacia abajo en orden cronológico.</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10-15T14:30:34.856" idx="16">
    <p:pos x="10" y="10"/>
    <p:text>Se continua con la seguilla del rendimiento, de esa manera se les presentaria</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10-15T14:37:34.379" idx="18">
    <p:pos x="10" y="10"/>
    <p:text>Explicar que igual que en las conductas cuando la persona obtiene un insuficiente en el rendimiento se debe realizar un plan de mejora.</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10-15T14:38:08.675" idx="19">
    <p:pos x="10" y="10"/>
    <p:text>Se muestra donde generar el reporte del plan de mejora y como les va a parecer en el sistema</p:text>
    <p:extLst>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0-10-15T14:50:22.628" idx="20">
    <p:pos x="10" y="10"/>
    <p:text>Ejemplo de como se muestras y así para los tres tipos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10-15T14:07:46.128" idx="5">
    <p:pos x="10" y="10"/>
    <p:text>Enseñar el ícono para entrar a la evaluación el que se señala con la flecha</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10-15T14:08:27.903" idx="6">
    <p:pos x="10" y="10"/>
    <p:text>Por la imagen se tuvo que fraccionar, pero es una sola pantalla que inicia con la de la izquierda a dercha.  Se explica que se selecciona el nivel de dominio y que se despliega el campo para la justificación</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0-15T14:10:56.451" idx="7">
    <p:pos x="10" y="10"/>
    <p:text>Asi se mostraría una vez evaluadas las conductas, un ejemplo de como pueden ser</p:text>
    <p:extLst>
      <p:ext uri="{C676402C-5697-4E1C-873F-D02D1690AC5C}">
        <p15:threadingInfo xmlns:p15="http://schemas.microsoft.com/office/powerpoint/2012/main" timeZoneBias="360"/>
      </p:ext>
    </p:extLst>
  </p:cm>
  <p:cm authorId="2" dt="2020-10-15T14:18:28.307" idx="8">
    <p:pos x="10" y="106"/>
    <p:text>Se menciona que cuando hay un insuficiente se deben hacer planes de mejora, en la siguiente filmina ya se les muestra</p:text>
    <p:extLst>
      <p:ext uri="{C676402C-5697-4E1C-873F-D02D1690AC5C}">
        <p15:threadingInfo xmlns:p15="http://schemas.microsoft.com/office/powerpoint/2012/main" timeZoneBias="360">
          <p15:parentCm authorId="2"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10-15T14:22:33.783" idx="9">
    <p:pos x="10" y="10"/>
    <p:text>Según el reglamento cuando se da una evaluación de insuficiente se debe establecer un plan de mejora, así se les va a mostrar</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10-15T14:24:19.986" idx="12">
    <p:pos x="10" y="10"/>
    <p:text>Se les indica que deben seguir los pasos indicados</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10-15T14:24:50.690" idx="13">
    <p:pos x="10" y="10"/>
    <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10-15T14:25:24.558" idx="14">
    <p:pos x="10" y="10"/>
    <p:text>Asi es como las van a ver una vez agregadas</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10-15T14:29:44.228" idx="15">
    <p:pos x="10" y="10"/>
    <p:text>Una vez evaluado la primera competencia, se continua con la segunda y pueden ver en el porcentaje de avanze que ya tiene un 40%</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C05C1E2-5262-47D5-AD7D-E4CE855E999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R"/>
          </a:p>
        </p:txBody>
      </p:sp>
      <p:sp>
        <p:nvSpPr>
          <p:cNvPr id="3" name="Marcador de fecha 2">
            <a:extLst>
              <a:ext uri="{FF2B5EF4-FFF2-40B4-BE49-F238E27FC236}">
                <a16:creationId xmlns:a16="http://schemas.microsoft.com/office/drawing/2014/main" id="{15E802F7-BCFF-4ECD-84B3-6E5B3FB6D1D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6FEF45E-E977-45D0-97BE-30EAB7497990}" type="datetimeFigureOut">
              <a:rPr lang="es-CR" smtClean="0"/>
              <a:t>6/8/2021</a:t>
            </a:fld>
            <a:endParaRPr lang="es-CR"/>
          </a:p>
        </p:txBody>
      </p:sp>
      <p:sp>
        <p:nvSpPr>
          <p:cNvPr id="4" name="Marcador de pie de página 3">
            <a:extLst>
              <a:ext uri="{FF2B5EF4-FFF2-40B4-BE49-F238E27FC236}">
                <a16:creationId xmlns:a16="http://schemas.microsoft.com/office/drawing/2014/main" id="{6433966E-8224-41E2-B345-C321CD3F569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R"/>
          </a:p>
        </p:txBody>
      </p:sp>
      <p:sp>
        <p:nvSpPr>
          <p:cNvPr id="5" name="Marcador de número de diapositiva 4">
            <a:extLst>
              <a:ext uri="{FF2B5EF4-FFF2-40B4-BE49-F238E27FC236}">
                <a16:creationId xmlns:a16="http://schemas.microsoft.com/office/drawing/2014/main" id="{6311E256-373F-45D8-B1C7-B7D652F5948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3DEADE-97D8-4AD4-800E-956319A413C4}" type="slidenum">
              <a:rPr lang="es-CR" smtClean="0"/>
              <a:t>‹Nº›</a:t>
            </a:fld>
            <a:endParaRPr lang="es-CR"/>
          </a:p>
        </p:txBody>
      </p:sp>
    </p:spTree>
    <p:extLst>
      <p:ext uri="{BB962C8B-B14F-4D97-AF65-F5344CB8AC3E}">
        <p14:creationId xmlns:p14="http://schemas.microsoft.com/office/powerpoint/2010/main" val="3481734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A7674A-6C10-4FAF-BFFE-27880A69BF48}" type="datetimeFigureOut">
              <a:rPr lang="es-CR" smtClean="0"/>
              <a:t>6/8/2021</a:t>
            </a:fld>
            <a:endParaRPr lang="es-CR"/>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F82863B-83BD-48D1-9DAB-12723A90A530}" type="slidenum">
              <a:rPr lang="es-CR" smtClean="0"/>
              <a:t>‹Nº›</a:t>
            </a:fld>
            <a:endParaRPr lang="es-CR"/>
          </a:p>
        </p:txBody>
      </p:sp>
    </p:spTree>
    <p:extLst>
      <p:ext uri="{BB962C8B-B14F-4D97-AF65-F5344CB8AC3E}">
        <p14:creationId xmlns:p14="http://schemas.microsoft.com/office/powerpoint/2010/main" val="68675614"/>
      </p:ext>
    </p:extLst>
  </p:cSld>
  <p:clrMap bg1="lt1" tx1="dk1" bg2="lt2" tx2="dk2" accent1="accent1" accent2="accent2" accent3="accent3" accent4="accent4" accent5="accent5" accent6="accent6" hlink="hlink" folHlink="folHlink"/>
  <p:notesStyle>
    <a:lvl1pPr marL="0" algn="l" defTabSz="686440" rtl="0" eaLnBrk="1" latinLnBrk="0" hangingPunct="1">
      <a:defRPr sz="901" kern="1200">
        <a:solidFill>
          <a:schemeClr val="tx1"/>
        </a:solidFill>
        <a:latin typeface="+mn-lt"/>
        <a:ea typeface="+mn-ea"/>
        <a:cs typeface="+mn-cs"/>
      </a:defRPr>
    </a:lvl1pPr>
    <a:lvl2pPr marL="343220" algn="l" defTabSz="686440" rtl="0" eaLnBrk="1" latinLnBrk="0" hangingPunct="1">
      <a:defRPr sz="901" kern="1200">
        <a:solidFill>
          <a:schemeClr val="tx1"/>
        </a:solidFill>
        <a:latin typeface="+mn-lt"/>
        <a:ea typeface="+mn-ea"/>
        <a:cs typeface="+mn-cs"/>
      </a:defRPr>
    </a:lvl2pPr>
    <a:lvl3pPr marL="686440" algn="l" defTabSz="686440" rtl="0" eaLnBrk="1" latinLnBrk="0" hangingPunct="1">
      <a:defRPr sz="901" kern="1200">
        <a:solidFill>
          <a:schemeClr val="tx1"/>
        </a:solidFill>
        <a:latin typeface="+mn-lt"/>
        <a:ea typeface="+mn-ea"/>
        <a:cs typeface="+mn-cs"/>
      </a:defRPr>
    </a:lvl3pPr>
    <a:lvl4pPr marL="1029660" algn="l" defTabSz="686440" rtl="0" eaLnBrk="1" latinLnBrk="0" hangingPunct="1">
      <a:defRPr sz="901" kern="1200">
        <a:solidFill>
          <a:schemeClr val="tx1"/>
        </a:solidFill>
        <a:latin typeface="+mn-lt"/>
        <a:ea typeface="+mn-ea"/>
        <a:cs typeface="+mn-cs"/>
      </a:defRPr>
    </a:lvl4pPr>
    <a:lvl5pPr marL="1372880" algn="l" defTabSz="686440" rtl="0" eaLnBrk="1" latinLnBrk="0" hangingPunct="1">
      <a:defRPr sz="901" kern="1200">
        <a:solidFill>
          <a:schemeClr val="tx1"/>
        </a:solidFill>
        <a:latin typeface="+mn-lt"/>
        <a:ea typeface="+mn-ea"/>
        <a:cs typeface="+mn-cs"/>
      </a:defRPr>
    </a:lvl5pPr>
    <a:lvl6pPr marL="1716100" algn="l" defTabSz="686440" rtl="0" eaLnBrk="1" latinLnBrk="0" hangingPunct="1">
      <a:defRPr sz="901" kern="1200">
        <a:solidFill>
          <a:schemeClr val="tx1"/>
        </a:solidFill>
        <a:latin typeface="+mn-lt"/>
        <a:ea typeface="+mn-ea"/>
        <a:cs typeface="+mn-cs"/>
      </a:defRPr>
    </a:lvl6pPr>
    <a:lvl7pPr marL="2059320" algn="l" defTabSz="686440" rtl="0" eaLnBrk="1" latinLnBrk="0" hangingPunct="1">
      <a:defRPr sz="901" kern="1200">
        <a:solidFill>
          <a:schemeClr val="tx1"/>
        </a:solidFill>
        <a:latin typeface="+mn-lt"/>
        <a:ea typeface="+mn-ea"/>
        <a:cs typeface="+mn-cs"/>
      </a:defRPr>
    </a:lvl7pPr>
    <a:lvl8pPr marL="2402540" algn="l" defTabSz="686440" rtl="0" eaLnBrk="1" latinLnBrk="0" hangingPunct="1">
      <a:defRPr sz="901" kern="1200">
        <a:solidFill>
          <a:schemeClr val="tx1"/>
        </a:solidFill>
        <a:latin typeface="+mn-lt"/>
        <a:ea typeface="+mn-ea"/>
        <a:cs typeface="+mn-cs"/>
      </a:defRPr>
    </a:lvl8pPr>
    <a:lvl9pPr marL="2745760" algn="l" defTabSz="686440" rtl="0" eaLnBrk="1" latinLnBrk="0" hangingPunct="1">
      <a:defRPr sz="9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photos/4FXhqFqvdV8?utm_source=unsplash&amp;utm_medium=referral&amp;utm_content=creditCopyText"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unsplash.com/search/photos/analytic-data?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a:t>
            </a:fld>
            <a:endParaRPr lang="es-ES" altLang="es-CR" dirty="0"/>
          </a:p>
        </p:txBody>
      </p:sp>
    </p:spTree>
    <p:extLst>
      <p:ext uri="{BB962C8B-B14F-4D97-AF65-F5344CB8AC3E}">
        <p14:creationId xmlns:p14="http://schemas.microsoft.com/office/powerpoint/2010/main" val="381427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29</a:t>
            </a:fld>
            <a:endParaRPr lang="es-ES" altLang="es-CR" dirty="0"/>
          </a:p>
        </p:txBody>
      </p:sp>
    </p:spTree>
    <p:extLst>
      <p:ext uri="{BB962C8B-B14F-4D97-AF65-F5344CB8AC3E}">
        <p14:creationId xmlns:p14="http://schemas.microsoft.com/office/powerpoint/2010/main" val="417930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30</a:t>
            </a:fld>
            <a:endParaRPr lang="es-ES" altLang="es-CR" dirty="0"/>
          </a:p>
        </p:txBody>
      </p:sp>
    </p:spTree>
    <p:extLst>
      <p:ext uri="{BB962C8B-B14F-4D97-AF65-F5344CB8AC3E}">
        <p14:creationId xmlns:p14="http://schemas.microsoft.com/office/powerpoint/2010/main" val="94153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31</a:t>
            </a:fld>
            <a:endParaRPr lang="es-ES" altLang="es-CR" dirty="0"/>
          </a:p>
        </p:txBody>
      </p:sp>
    </p:spTree>
    <p:extLst>
      <p:ext uri="{BB962C8B-B14F-4D97-AF65-F5344CB8AC3E}">
        <p14:creationId xmlns:p14="http://schemas.microsoft.com/office/powerpoint/2010/main" val="320045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32</a:t>
            </a:fld>
            <a:endParaRPr lang="es-ES" altLang="es-CR" dirty="0"/>
          </a:p>
        </p:txBody>
      </p:sp>
    </p:spTree>
    <p:extLst>
      <p:ext uri="{BB962C8B-B14F-4D97-AF65-F5344CB8AC3E}">
        <p14:creationId xmlns:p14="http://schemas.microsoft.com/office/powerpoint/2010/main" val="351015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33</a:t>
            </a:fld>
            <a:endParaRPr lang="es-ES" altLang="es-CR" dirty="0"/>
          </a:p>
        </p:txBody>
      </p:sp>
    </p:spTree>
    <p:extLst>
      <p:ext uri="{BB962C8B-B14F-4D97-AF65-F5344CB8AC3E}">
        <p14:creationId xmlns:p14="http://schemas.microsoft.com/office/powerpoint/2010/main" val="390413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34</a:t>
            </a:fld>
            <a:endParaRPr lang="es-ES" altLang="es-CR" dirty="0"/>
          </a:p>
        </p:txBody>
      </p:sp>
    </p:spTree>
    <p:extLst>
      <p:ext uri="{BB962C8B-B14F-4D97-AF65-F5344CB8AC3E}">
        <p14:creationId xmlns:p14="http://schemas.microsoft.com/office/powerpoint/2010/main" val="410394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35</a:t>
            </a:fld>
            <a:endParaRPr lang="es-ES" altLang="es-CR" dirty="0"/>
          </a:p>
        </p:txBody>
      </p:sp>
    </p:spTree>
    <p:extLst>
      <p:ext uri="{BB962C8B-B14F-4D97-AF65-F5344CB8AC3E}">
        <p14:creationId xmlns:p14="http://schemas.microsoft.com/office/powerpoint/2010/main" val="1225765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36</a:t>
            </a:fld>
            <a:endParaRPr lang="es-ES" altLang="es-CR" dirty="0"/>
          </a:p>
        </p:txBody>
      </p:sp>
    </p:spTree>
    <p:extLst>
      <p:ext uri="{BB962C8B-B14F-4D97-AF65-F5344CB8AC3E}">
        <p14:creationId xmlns:p14="http://schemas.microsoft.com/office/powerpoint/2010/main" val="272982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37</a:t>
            </a:fld>
            <a:endParaRPr lang="es-ES" altLang="es-CR" dirty="0"/>
          </a:p>
        </p:txBody>
      </p:sp>
    </p:spTree>
    <p:extLst>
      <p:ext uri="{BB962C8B-B14F-4D97-AF65-F5344CB8AC3E}">
        <p14:creationId xmlns:p14="http://schemas.microsoft.com/office/powerpoint/2010/main" val="369938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38</a:t>
            </a:fld>
            <a:endParaRPr lang="es-ES" altLang="es-CR" dirty="0"/>
          </a:p>
        </p:txBody>
      </p:sp>
    </p:spTree>
    <p:extLst>
      <p:ext uri="{BB962C8B-B14F-4D97-AF65-F5344CB8AC3E}">
        <p14:creationId xmlns:p14="http://schemas.microsoft.com/office/powerpoint/2010/main" val="62416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a:t>
            </a:fld>
            <a:endParaRPr lang="es-ES" altLang="es-CR" dirty="0"/>
          </a:p>
        </p:txBody>
      </p:sp>
    </p:spTree>
    <p:extLst>
      <p:ext uri="{BB962C8B-B14F-4D97-AF65-F5344CB8AC3E}">
        <p14:creationId xmlns:p14="http://schemas.microsoft.com/office/powerpoint/2010/main" val="1165535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39</a:t>
            </a:fld>
            <a:endParaRPr lang="es-ES" altLang="es-CR" dirty="0"/>
          </a:p>
        </p:txBody>
      </p:sp>
    </p:spTree>
    <p:extLst>
      <p:ext uri="{BB962C8B-B14F-4D97-AF65-F5344CB8AC3E}">
        <p14:creationId xmlns:p14="http://schemas.microsoft.com/office/powerpoint/2010/main" val="225072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40</a:t>
            </a:fld>
            <a:endParaRPr lang="es-ES" altLang="es-CR" dirty="0"/>
          </a:p>
        </p:txBody>
      </p:sp>
    </p:spTree>
    <p:extLst>
      <p:ext uri="{BB962C8B-B14F-4D97-AF65-F5344CB8AC3E}">
        <p14:creationId xmlns:p14="http://schemas.microsoft.com/office/powerpoint/2010/main" val="1886932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41</a:t>
            </a:fld>
            <a:endParaRPr lang="es-ES" altLang="es-CR" dirty="0"/>
          </a:p>
        </p:txBody>
      </p:sp>
    </p:spTree>
    <p:extLst>
      <p:ext uri="{BB962C8B-B14F-4D97-AF65-F5344CB8AC3E}">
        <p14:creationId xmlns:p14="http://schemas.microsoft.com/office/powerpoint/2010/main" val="2257032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42</a:t>
            </a:fld>
            <a:endParaRPr lang="es-ES" altLang="es-CR" dirty="0"/>
          </a:p>
        </p:txBody>
      </p:sp>
    </p:spTree>
    <p:extLst>
      <p:ext uri="{BB962C8B-B14F-4D97-AF65-F5344CB8AC3E}">
        <p14:creationId xmlns:p14="http://schemas.microsoft.com/office/powerpoint/2010/main" val="170795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43</a:t>
            </a:fld>
            <a:endParaRPr lang="es-ES" altLang="es-CR" dirty="0"/>
          </a:p>
        </p:txBody>
      </p:sp>
    </p:spTree>
    <p:extLst>
      <p:ext uri="{BB962C8B-B14F-4D97-AF65-F5344CB8AC3E}">
        <p14:creationId xmlns:p14="http://schemas.microsoft.com/office/powerpoint/2010/main" val="139644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44</a:t>
            </a:fld>
            <a:endParaRPr lang="es-ES" altLang="es-CR" dirty="0"/>
          </a:p>
        </p:txBody>
      </p:sp>
    </p:spTree>
    <p:extLst>
      <p:ext uri="{BB962C8B-B14F-4D97-AF65-F5344CB8AC3E}">
        <p14:creationId xmlns:p14="http://schemas.microsoft.com/office/powerpoint/2010/main" val="254563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45</a:t>
            </a:fld>
            <a:endParaRPr lang="es-ES" altLang="es-CR" dirty="0"/>
          </a:p>
        </p:txBody>
      </p:sp>
    </p:spTree>
    <p:extLst>
      <p:ext uri="{BB962C8B-B14F-4D97-AF65-F5344CB8AC3E}">
        <p14:creationId xmlns:p14="http://schemas.microsoft.com/office/powerpoint/2010/main" val="4064706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46</a:t>
            </a:fld>
            <a:endParaRPr lang="es-ES" altLang="es-CR" dirty="0"/>
          </a:p>
        </p:txBody>
      </p:sp>
    </p:spTree>
    <p:extLst>
      <p:ext uri="{BB962C8B-B14F-4D97-AF65-F5344CB8AC3E}">
        <p14:creationId xmlns:p14="http://schemas.microsoft.com/office/powerpoint/2010/main" val="303909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47</a:t>
            </a:fld>
            <a:endParaRPr lang="es-ES" altLang="es-CR" dirty="0"/>
          </a:p>
        </p:txBody>
      </p:sp>
    </p:spTree>
    <p:extLst>
      <p:ext uri="{BB962C8B-B14F-4D97-AF65-F5344CB8AC3E}">
        <p14:creationId xmlns:p14="http://schemas.microsoft.com/office/powerpoint/2010/main" val="266600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rawpixel</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A8777555-6C30-49BB-9899-BEC6BEC9460D}" type="slidenum">
              <a:rPr lang="en-US" smtClean="0"/>
              <a:t>48</a:t>
            </a:fld>
            <a:endParaRPr lang="en-US"/>
          </a:p>
        </p:txBody>
      </p:sp>
    </p:spTree>
    <p:extLst>
      <p:ext uri="{BB962C8B-B14F-4D97-AF65-F5344CB8AC3E}">
        <p14:creationId xmlns:p14="http://schemas.microsoft.com/office/powerpoint/2010/main" val="20596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5</a:t>
            </a:fld>
            <a:endParaRPr lang="es-ES" altLang="es-CR" dirty="0"/>
          </a:p>
        </p:txBody>
      </p:sp>
    </p:spTree>
    <p:extLst>
      <p:ext uri="{BB962C8B-B14F-4D97-AF65-F5344CB8AC3E}">
        <p14:creationId xmlns:p14="http://schemas.microsoft.com/office/powerpoint/2010/main" val="70804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6</a:t>
            </a:fld>
            <a:endParaRPr lang="es-ES" altLang="es-CR" dirty="0"/>
          </a:p>
        </p:txBody>
      </p:sp>
    </p:spTree>
    <p:extLst>
      <p:ext uri="{BB962C8B-B14F-4D97-AF65-F5344CB8AC3E}">
        <p14:creationId xmlns:p14="http://schemas.microsoft.com/office/powerpoint/2010/main" val="138126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24</a:t>
            </a:fld>
            <a:endParaRPr lang="es-ES" altLang="es-CR" dirty="0"/>
          </a:p>
        </p:txBody>
      </p:sp>
    </p:spTree>
    <p:extLst>
      <p:ext uri="{BB962C8B-B14F-4D97-AF65-F5344CB8AC3E}">
        <p14:creationId xmlns:p14="http://schemas.microsoft.com/office/powerpoint/2010/main" val="111374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25</a:t>
            </a:fld>
            <a:endParaRPr lang="es-ES" altLang="es-CR" dirty="0"/>
          </a:p>
        </p:txBody>
      </p:sp>
    </p:spTree>
    <p:extLst>
      <p:ext uri="{BB962C8B-B14F-4D97-AF65-F5344CB8AC3E}">
        <p14:creationId xmlns:p14="http://schemas.microsoft.com/office/powerpoint/2010/main" val="74348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26</a:t>
            </a:fld>
            <a:endParaRPr lang="es-ES" altLang="es-CR" dirty="0"/>
          </a:p>
        </p:txBody>
      </p:sp>
    </p:spTree>
    <p:extLst>
      <p:ext uri="{BB962C8B-B14F-4D97-AF65-F5344CB8AC3E}">
        <p14:creationId xmlns:p14="http://schemas.microsoft.com/office/powerpoint/2010/main" val="25250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27</a:t>
            </a:fld>
            <a:endParaRPr lang="es-ES" altLang="es-CR" dirty="0"/>
          </a:p>
        </p:txBody>
      </p:sp>
    </p:spTree>
    <p:extLst>
      <p:ext uri="{BB962C8B-B14F-4D97-AF65-F5344CB8AC3E}">
        <p14:creationId xmlns:p14="http://schemas.microsoft.com/office/powerpoint/2010/main" val="111600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E48B3954-5F71-4164-9C1C-CE0D8E3B0A7B}"/>
              </a:ext>
            </a:extLst>
          </p:cNvPr>
          <p:cNvSpPr>
            <a:spLocks noGrp="1" noRot="1" noChangeAspect="1" noChangeArrowheads="1" noTextEdit="1"/>
          </p:cNvSpPr>
          <p:nvPr>
            <p:ph type="sldImg"/>
          </p:nvPr>
        </p:nvSpPr>
        <p:spPr>
          <a:xfrm>
            <a:off x="381000" y="685800"/>
            <a:ext cx="6096000" cy="3429000"/>
          </a:xfrm>
          <a:ln/>
        </p:spPr>
      </p:sp>
      <p:sp>
        <p:nvSpPr>
          <p:cNvPr id="9219" name="Marcador de notas 2">
            <a:extLst>
              <a:ext uri="{FF2B5EF4-FFF2-40B4-BE49-F238E27FC236}">
                <a16:creationId xmlns:a16="http://schemas.microsoft.com/office/drawing/2014/main" id="{78F6E7AA-A022-477D-8203-827DD2874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dirty="0">
              <a:latin typeface="Arial" panose="020B0604020202020204" pitchFamily="34" charset="0"/>
              <a:cs typeface="Arial" panose="020B0604020202020204" pitchFamily="34" charset="0"/>
            </a:endParaRPr>
          </a:p>
        </p:txBody>
      </p:sp>
      <p:sp>
        <p:nvSpPr>
          <p:cNvPr id="9220" name="Marcador de número de diapositiva 3">
            <a:extLst>
              <a:ext uri="{FF2B5EF4-FFF2-40B4-BE49-F238E27FC236}">
                <a16:creationId xmlns:a16="http://schemas.microsoft.com/office/drawing/2014/main" id="{2AEB8EDE-D0D0-42C6-9F97-5DDF3DD07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B4663D-CB35-4ED4-85CD-719D7F52412D}" type="slidenum">
              <a:rPr lang="es-ES" altLang="es-CR" smtClean="0"/>
              <a:pPr/>
              <a:t>28</a:t>
            </a:fld>
            <a:endParaRPr lang="es-ES" altLang="es-CR" dirty="0"/>
          </a:p>
        </p:txBody>
      </p:sp>
    </p:spTree>
    <p:extLst>
      <p:ext uri="{BB962C8B-B14F-4D97-AF65-F5344CB8AC3E}">
        <p14:creationId xmlns:p14="http://schemas.microsoft.com/office/powerpoint/2010/main" val="16977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865AC1-931C-4EEE-9C05-206F901FA50A}" type="datetime1">
              <a:rPr lang="es-CR" smtClean="0"/>
              <a:t>6/8/2021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100788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1FA766-3696-4D4B-98D0-C7E106E2A179}" type="datetime1">
              <a:rPr lang="es-CR" smtClean="0"/>
              <a:t>6/8/2021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300486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7B618D1-DD67-4C62-AA1B-4FA65CA5AE4E}" type="datetime1">
              <a:rPr lang="es-CR" smtClean="0"/>
              <a:t>6/8/2021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238410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1" name="Google Shape;41;p5"/>
          <p:cNvSpPr txBox="1">
            <a:spLocks noGrp="1"/>
          </p:cNvSpPr>
          <p:nvPr>
            <p:ph type="title"/>
          </p:nvPr>
        </p:nvSpPr>
        <p:spPr>
          <a:xfrm>
            <a:off x="1528033" y="707633"/>
            <a:ext cx="4278400" cy="13716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528033" y="2356367"/>
            <a:ext cx="10054400" cy="4211600"/>
          </a:xfrm>
          <a:prstGeom prst="rect">
            <a:avLst/>
          </a:prstGeom>
        </p:spPr>
        <p:txBody>
          <a:bodyPr spcFirstLastPara="1" wrap="square" lIns="91425" tIns="91425" rIns="91425" bIns="91425" anchor="t" anchorCtr="0"/>
          <a:lstStyle>
            <a:lvl1pPr marL="609585" lvl="0" indent="-541853">
              <a:spcBef>
                <a:spcPts val="800"/>
              </a:spcBef>
              <a:spcAft>
                <a:spcPts val="0"/>
              </a:spcAft>
              <a:buSzPts val="2800"/>
              <a:buChar char="▪"/>
              <a:defRPr sz="3733"/>
            </a:lvl1pPr>
            <a:lvl2pPr marL="1219170" lvl="1" indent="-541853">
              <a:spcBef>
                <a:spcPts val="0"/>
              </a:spcBef>
              <a:spcAft>
                <a:spcPts val="0"/>
              </a:spcAft>
              <a:buSzPts val="2800"/>
              <a:buChar char="▫"/>
              <a:defRPr sz="3733"/>
            </a:lvl2pPr>
            <a:lvl3pPr marL="1828754" lvl="2" indent="-541853">
              <a:spcBef>
                <a:spcPts val="0"/>
              </a:spcBef>
              <a:spcAft>
                <a:spcPts val="0"/>
              </a:spcAft>
              <a:buSzPts val="2800"/>
              <a:buChar char="■"/>
              <a:defRPr sz="3733"/>
            </a:lvl3pPr>
            <a:lvl4pPr marL="2438339" lvl="3" indent="-541853">
              <a:spcBef>
                <a:spcPts val="0"/>
              </a:spcBef>
              <a:spcAft>
                <a:spcPts val="0"/>
              </a:spcAft>
              <a:buSzPts val="2800"/>
              <a:buChar char="●"/>
              <a:defRPr sz="3733"/>
            </a:lvl4pPr>
            <a:lvl5pPr marL="3047924" lvl="4" indent="-541853">
              <a:spcBef>
                <a:spcPts val="0"/>
              </a:spcBef>
              <a:spcAft>
                <a:spcPts val="0"/>
              </a:spcAft>
              <a:buSzPts val="2800"/>
              <a:buChar char="○"/>
              <a:defRPr sz="3733"/>
            </a:lvl5pPr>
            <a:lvl6pPr marL="3657509" lvl="5" indent="-541853">
              <a:spcBef>
                <a:spcPts val="0"/>
              </a:spcBef>
              <a:spcAft>
                <a:spcPts val="0"/>
              </a:spcAft>
              <a:buSzPts val="2800"/>
              <a:buChar char="■"/>
              <a:defRPr sz="3733"/>
            </a:lvl6pPr>
            <a:lvl7pPr marL="4267093" lvl="6" indent="-541853">
              <a:spcBef>
                <a:spcPts val="0"/>
              </a:spcBef>
              <a:spcAft>
                <a:spcPts val="0"/>
              </a:spcAft>
              <a:buSzPts val="2800"/>
              <a:buChar char="●"/>
              <a:defRPr sz="3733"/>
            </a:lvl7pPr>
            <a:lvl8pPr marL="4876678" lvl="7" indent="-541853">
              <a:spcBef>
                <a:spcPts val="0"/>
              </a:spcBef>
              <a:spcAft>
                <a:spcPts val="0"/>
              </a:spcAft>
              <a:buSzPts val="2800"/>
              <a:buChar char="○"/>
              <a:defRPr sz="3733"/>
            </a:lvl8pPr>
            <a:lvl9pPr marL="5486263" lvl="8" indent="-541853">
              <a:spcBef>
                <a:spcPts val="0"/>
              </a:spcBef>
              <a:spcAft>
                <a:spcPts val="0"/>
              </a:spcAft>
              <a:buSzPts val="2800"/>
              <a:buChar char="■"/>
              <a:defRPr sz="3733"/>
            </a:lvl9pPr>
          </a:lstStyle>
          <a:p>
            <a:endParaRPr/>
          </a:p>
        </p:txBody>
      </p:sp>
      <p:sp>
        <p:nvSpPr>
          <p:cNvPr id="43" name="Google Shape;43;p5"/>
          <p:cNvSpPr txBox="1">
            <a:spLocks noGrp="1"/>
          </p:cNvSpPr>
          <p:nvPr>
            <p:ph type="sldNum" idx="12"/>
          </p:nvPr>
        </p:nvSpPr>
        <p:spPr>
          <a:xfrm>
            <a:off x="-68067" y="6425867"/>
            <a:ext cx="465600" cy="432000"/>
          </a:xfrm>
          <a:prstGeom prst="rect">
            <a:avLst/>
          </a:prstGeom>
        </p:spPr>
        <p:txBody>
          <a:bodyPr spcFirstLastPara="1" wrap="square" lIns="91425" tIns="91425" rIns="91425" bIns="91425" anchor="t" anchorCtr="0">
            <a:noAutofit/>
          </a:bodyPr>
          <a:lstStyle>
            <a:lvl1pPr lvl="0" algn="ctr" rtl="0">
              <a:buNone/>
              <a:defRPr sz="1067">
                <a:solidFill>
                  <a:srgbClr val="FFFFFF"/>
                </a:solidFill>
                <a:latin typeface="Roboto Slab"/>
                <a:ea typeface="Roboto Slab"/>
                <a:cs typeface="Roboto Slab"/>
                <a:sym typeface="Roboto Slab"/>
              </a:defRPr>
            </a:lvl1pPr>
            <a:lvl2pPr lvl="1" algn="ctr" rtl="0">
              <a:buNone/>
              <a:defRPr sz="1067">
                <a:solidFill>
                  <a:srgbClr val="FFFFFF"/>
                </a:solidFill>
                <a:latin typeface="Roboto Slab"/>
                <a:ea typeface="Roboto Slab"/>
                <a:cs typeface="Roboto Slab"/>
                <a:sym typeface="Roboto Slab"/>
              </a:defRPr>
            </a:lvl2pPr>
            <a:lvl3pPr lvl="2" algn="ctr" rtl="0">
              <a:buNone/>
              <a:defRPr sz="1067">
                <a:solidFill>
                  <a:srgbClr val="FFFFFF"/>
                </a:solidFill>
                <a:latin typeface="Roboto Slab"/>
                <a:ea typeface="Roboto Slab"/>
                <a:cs typeface="Roboto Slab"/>
                <a:sym typeface="Roboto Slab"/>
              </a:defRPr>
            </a:lvl3pPr>
            <a:lvl4pPr lvl="3" algn="ctr" rtl="0">
              <a:buNone/>
              <a:defRPr sz="1067">
                <a:solidFill>
                  <a:srgbClr val="FFFFFF"/>
                </a:solidFill>
                <a:latin typeface="Roboto Slab"/>
                <a:ea typeface="Roboto Slab"/>
                <a:cs typeface="Roboto Slab"/>
                <a:sym typeface="Roboto Slab"/>
              </a:defRPr>
            </a:lvl4pPr>
            <a:lvl5pPr lvl="4" algn="ctr" rtl="0">
              <a:buNone/>
              <a:defRPr sz="1067">
                <a:solidFill>
                  <a:srgbClr val="FFFFFF"/>
                </a:solidFill>
                <a:latin typeface="Roboto Slab"/>
                <a:ea typeface="Roboto Slab"/>
                <a:cs typeface="Roboto Slab"/>
                <a:sym typeface="Roboto Slab"/>
              </a:defRPr>
            </a:lvl5pPr>
            <a:lvl6pPr lvl="5" algn="ctr" rtl="0">
              <a:buNone/>
              <a:defRPr sz="1067">
                <a:solidFill>
                  <a:srgbClr val="FFFFFF"/>
                </a:solidFill>
                <a:latin typeface="Roboto Slab"/>
                <a:ea typeface="Roboto Slab"/>
                <a:cs typeface="Roboto Slab"/>
                <a:sym typeface="Roboto Slab"/>
              </a:defRPr>
            </a:lvl6pPr>
            <a:lvl7pPr lvl="6" algn="ctr" rtl="0">
              <a:buNone/>
              <a:defRPr sz="1067">
                <a:solidFill>
                  <a:srgbClr val="FFFFFF"/>
                </a:solidFill>
                <a:latin typeface="Roboto Slab"/>
                <a:ea typeface="Roboto Slab"/>
                <a:cs typeface="Roboto Slab"/>
                <a:sym typeface="Roboto Slab"/>
              </a:defRPr>
            </a:lvl7pPr>
            <a:lvl8pPr lvl="7" algn="ctr" rtl="0">
              <a:buNone/>
              <a:defRPr sz="1067">
                <a:solidFill>
                  <a:srgbClr val="FFFFFF"/>
                </a:solidFill>
                <a:latin typeface="Roboto Slab"/>
                <a:ea typeface="Roboto Slab"/>
                <a:cs typeface="Roboto Slab"/>
                <a:sym typeface="Roboto Slab"/>
              </a:defRPr>
            </a:lvl8pPr>
            <a:lvl9pPr lvl="8" algn="ctr" rtl="0">
              <a:buNone/>
              <a:defRPr sz="1067">
                <a:solidFill>
                  <a:srgbClr val="FFFFFF"/>
                </a:solidFill>
                <a:latin typeface="Roboto Slab"/>
                <a:ea typeface="Roboto Slab"/>
                <a:cs typeface="Roboto Slab"/>
                <a:sym typeface="Roboto Slab"/>
              </a:defRPr>
            </a:lvl9pPr>
          </a:lstStyle>
          <a:p>
            <a:fld id="{00000000-1234-1234-1234-123412341234}" type="slidenum">
              <a:rPr lang="es-CR" smtClean="0"/>
              <a:pPr/>
              <a:t>‹Nº›</a:t>
            </a:fld>
            <a:endParaRPr lang="es-CR"/>
          </a:p>
        </p:txBody>
      </p:sp>
    </p:spTree>
    <p:extLst>
      <p:ext uri="{BB962C8B-B14F-4D97-AF65-F5344CB8AC3E}">
        <p14:creationId xmlns:p14="http://schemas.microsoft.com/office/powerpoint/2010/main" val="142720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3B2EE6-7419-4778-9202-3AE922FDCA37}" type="datetime1">
              <a:rPr lang="es-CR" smtClean="0"/>
              <a:t>6/8/2021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101050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9C4963-E4E0-4351-B989-5F0333DEA38D}" type="datetime1">
              <a:rPr lang="es-CR" smtClean="0"/>
              <a:t>6/8/2021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414776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D5EB1B3-DF40-458C-9A7A-14BF31889174}" type="datetime1">
              <a:rPr lang="es-CR" smtClean="0"/>
              <a:t>6/8/2021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21434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8BF7A00-ECFF-4F35-911B-A0DC63BF274D}" type="datetime1">
              <a:rPr lang="es-CR" smtClean="0"/>
              <a:t>6/8/2021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47850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B097DF-6FD4-47C5-8701-E5845AAE1744}" type="datetime1">
              <a:rPr lang="es-CR" smtClean="0"/>
              <a:t>6/8/2021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181422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F16A2-9492-4DD8-85FD-D2F4AB423AAF}" type="datetime1">
              <a:rPr lang="es-CR" smtClean="0"/>
              <a:t>6/8/2021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182784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3DB5AB4-F70C-4CC2-A650-B88E1DE4FB0D}" type="datetime1">
              <a:rPr lang="es-CR" smtClean="0"/>
              <a:t>6/8/2021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354192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5544B91-F9EF-48E1-9396-681181427DB0}" type="datetime1">
              <a:rPr lang="es-CR" smtClean="0"/>
              <a:t>6/8/2021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983302FF-CC06-4B90-A473-DCBB96202FD0}" type="slidenum">
              <a:rPr lang="es-CR" smtClean="0"/>
              <a:t>‹Nº›</a:t>
            </a:fld>
            <a:endParaRPr lang="es-CR"/>
          </a:p>
        </p:txBody>
      </p:sp>
    </p:spTree>
    <p:extLst>
      <p:ext uri="{BB962C8B-B14F-4D97-AF65-F5344CB8AC3E}">
        <p14:creationId xmlns:p14="http://schemas.microsoft.com/office/powerpoint/2010/main" val="413880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1B661-E156-4C7C-A5F2-59ED23D08863}" type="datetime1">
              <a:rPr lang="es-CR" smtClean="0"/>
              <a:t>6/8/2021</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302FF-CC06-4B90-A473-DCBB96202FD0}" type="slidenum">
              <a:rPr lang="es-CR" smtClean="0"/>
              <a:t>‹Nº›</a:t>
            </a:fld>
            <a:endParaRPr lang="es-CR"/>
          </a:p>
        </p:txBody>
      </p:sp>
    </p:spTree>
    <p:extLst>
      <p:ext uri="{BB962C8B-B14F-4D97-AF65-F5344CB8AC3E}">
        <p14:creationId xmlns:p14="http://schemas.microsoft.com/office/powerpoint/2010/main" val="26808817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jpeg"/><Relationship Id="rId11" Type="http://schemas.microsoft.com/office/2007/relationships/hdphoto" Target="../media/hdphoto4.wdp"/><Relationship Id="rId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6.jpg"/><Relationship Id="rId9" Type="http://schemas.microsoft.com/office/2007/relationships/hdphoto" Target="../media/hdphoto6.wdp"/></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53.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5CDDDCBA-02C9-429C-96F9-47E4699CA3C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3186" t="11497" r="1077" b="40523"/>
          <a:stretch/>
        </p:blipFill>
        <p:spPr>
          <a:xfrm>
            <a:off x="-918" y="1209960"/>
            <a:ext cx="12192918" cy="5938909"/>
          </a:xfrm>
          <a:prstGeom prst="rect">
            <a:avLst/>
          </a:prstGeom>
        </p:spPr>
      </p:pic>
      <p:sp>
        <p:nvSpPr>
          <p:cNvPr id="12" name="Rectangle 4">
            <a:extLst>
              <a:ext uri="{FF2B5EF4-FFF2-40B4-BE49-F238E27FC236}">
                <a16:creationId xmlns:a16="http://schemas.microsoft.com/office/drawing/2014/main" id="{7C87D21B-EB64-4791-BC3A-4FC8DCCE1A66}"/>
              </a:ext>
            </a:extLst>
          </p:cNvPr>
          <p:cNvSpPr/>
          <p:nvPr/>
        </p:nvSpPr>
        <p:spPr>
          <a:xfrm>
            <a:off x="-1835" y="1208689"/>
            <a:ext cx="12192918" cy="593890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ángulo 8">
            <a:extLst>
              <a:ext uri="{FF2B5EF4-FFF2-40B4-BE49-F238E27FC236}">
                <a16:creationId xmlns:a16="http://schemas.microsoft.com/office/drawing/2014/main" id="{61A09361-27B4-4926-905B-4569C70F4B89}"/>
              </a:ext>
            </a:extLst>
          </p:cNvPr>
          <p:cNvSpPr/>
          <p:nvPr/>
        </p:nvSpPr>
        <p:spPr>
          <a:xfrm>
            <a:off x="0" y="1"/>
            <a:ext cx="12192000" cy="1015679"/>
          </a:xfrm>
          <a:prstGeom prst="rect">
            <a:avLst/>
          </a:prstGeom>
          <a:solidFill>
            <a:srgbClr val="31AAD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sz="1350" dirty="0"/>
          </a:p>
        </p:txBody>
      </p:sp>
      <p:pic>
        <p:nvPicPr>
          <p:cNvPr id="20" name="Picture 3">
            <a:extLst>
              <a:ext uri="{FF2B5EF4-FFF2-40B4-BE49-F238E27FC236}">
                <a16:creationId xmlns:a16="http://schemas.microsoft.com/office/drawing/2014/main" id="{9C05D6FB-8685-4818-93F2-1A6B5B3D222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5681519" y="63911"/>
            <a:ext cx="692491" cy="88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TemisWeb">
            <a:extLst>
              <a:ext uri="{FF2B5EF4-FFF2-40B4-BE49-F238E27FC236}">
                <a16:creationId xmlns:a16="http://schemas.microsoft.com/office/drawing/2014/main" id="{F5B9004A-FBB9-4D26-AA65-7E6AC24EBB04}"/>
              </a:ext>
            </a:extLst>
          </p:cNvPr>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601431" y="184150"/>
            <a:ext cx="556022" cy="6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0 Imagen" descr="logo-DGH.png">
            <a:extLst>
              <a:ext uri="{FF2B5EF4-FFF2-40B4-BE49-F238E27FC236}">
                <a16:creationId xmlns:a16="http://schemas.microsoft.com/office/drawing/2014/main" id="{A10BB160-59EA-4908-BAD7-2E8D6A9373F3}"/>
              </a:ext>
            </a:extLst>
          </p:cNvPr>
          <p:cNvPicPr>
            <a:picLocks noChangeAspect="1" noChangeArrowheads="1"/>
          </p:cNvPicPr>
          <p:nvPr/>
        </p:nvPicPr>
        <p:blipFill>
          <a:blip r:embed="rId7">
            <a:biLevel thresh="25000"/>
            <a:extLst>
              <a:ext uri="{BEBA8EAE-BF5A-486C-A8C5-ECC9F3942E4B}">
                <a14:imgProps xmlns:a14="http://schemas.microsoft.com/office/drawing/2010/main">
                  <a14:imgLayer r:embed="rId8">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590569" y="-20497"/>
            <a:ext cx="589360"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A4C7F203-646F-4BD0-B81A-9834EC379FAD}"/>
              </a:ext>
            </a:extLst>
          </p:cNvPr>
          <p:cNvSpPr/>
          <p:nvPr/>
        </p:nvSpPr>
        <p:spPr>
          <a:xfrm>
            <a:off x="1683851" y="2597022"/>
            <a:ext cx="8822461" cy="2783932"/>
          </a:xfrm>
          <a:prstGeom prst="rect">
            <a:avLst/>
          </a:prstGeom>
          <a:noFill/>
          <a:ln w="762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R" dirty="0"/>
          </a:p>
        </p:txBody>
      </p:sp>
      <p:sp>
        <p:nvSpPr>
          <p:cNvPr id="3" name="CuadroTexto 2">
            <a:extLst>
              <a:ext uri="{FF2B5EF4-FFF2-40B4-BE49-F238E27FC236}">
                <a16:creationId xmlns:a16="http://schemas.microsoft.com/office/drawing/2014/main" id="{AF137D0F-2E3E-454E-8B2B-16866B6B8601}"/>
              </a:ext>
            </a:extLst>
          </p:cNvPr>
          <p:cNvSpPr txBox="1"/>
          <p:nvPr/>
        </p:nvSpPr>
        <p:spPr>
          <a:xfrm flipH="1">
            <a:off x="2157453" y="2984942"/>
            <a:ext cx="8140306" cy="1446550"/>
          </a:xfrm>
          <a:prstGeom prst="rect">
            <a:avLst/>
          </a:prstGeom>
          <a:noFill/>
        </p:spPr>
        <p:txBody>
          <a:bodyPr wrap="square" rtlCol="0">
            <a:spAutoFit/>
          </a:bodyPr>
          <a:lstStyle/>
          <a:p>
            <a:pPr algn="ctr"/>
            <a:r>
              <a:rPr lang="es-CR" sz="4400" b="1" dirty="0">
                <a:solidFill>
                  <a:srgbClr val="116E9D"/>
                </a:solidFill>
                <a:latin typeface="Century Gothic" panose="020B0502020202020204" pitchFamily="34" charset="0"/>
              </a:rPr>
              <a:t>Evaluación de Seguimiento</a:t>
            </a:r>
          </a:p>
          <a:p>
            <a:pPr algn="ctr"/>
            <a:r>
              <a:rPr lang="es-CR" sz="4400" b="1" dirty="0">
                <a:solidFill>
                  <a:srgbClr val="116E9D"/>
                </a:solidFill>
                <a:latin typeface="Century Gothic" panose="020B0502020202020204" pitchFamily="34" charset="0"/>
              </a:rPr>
              <a:t>2021</a:t>
            </a:r>
          </a:p>
        </p:txBody>
      </p:sp>
      <p:sp>
        <p:nvSpPr>
          <p:cNvPr id="4" name="Rectángulo 3">
            <a:extLst>
              <a:ext uri="{FF2B5EF4-FFF2-40B4-BE49-F238E27FC236}">
                <a16:creationId xmlns:a16="http://schemas.microsoft.com/office/drawing/2014/main" id="{79515FEF-697C-4ED3-BCAA-BF7FD857665A}"/>
              </a:ext>
            </a:extLst>
          </p:cNvPr>
          <p:cNvSpPr/>
          <p:nvPr/>
        </p:nvSpPr>
        <p:spPr>
          <a:xfrm>
            <a:off x="-918" y="992037"/>
            <a:ext cx="12192000" cy="89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2748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97185E-B3A0-4697-B3E3-D3AC72CC3658}"/>
              </a:ext>
            </a:extLst>
          </p:cNvPr>
          <p:cNvSpPr>
            <a:spLocks noGrp="1"/>
          </p:cNvSpPr>
          <p:nvPr>
            <p:ph type="sldNum" sz="quarter" idx="12"/>
          </p:nvPr>
        </p:nvSpPr>
        <p:spPr/>
        <p:txBody>
          <a:bodyPr/>
          <a:lstStyle/>
          <a:p>
            <a:fld id="{F9E64DDC-A481-469D-9613-0D3E8E3361C4}" type="slidenum">
              <a:rPr lang="en-US" smtClean="0"/>
              <a:t>10</a:t>
            </a:fld>
            <a:endParaRPr lang="en-US"/>
          </a:p>
        </p:txBody>
      </p:sp>
      <p:sp>
        <p:nvSpPr>
          <p:cNvPr id="23" name="Rectángulo: esquinas redondeadas 22">
            <a:extLst>
              <a:ext uri="{FF2B5EF4-FFF2-40B4-BE49-F238E27FC236}">
                <a16:creationId xmlns:a16="http://schemas.microsoft.com/office/drawing/2014/main" id="{D33461E8-764A-4253-930F-E29D53221E68}"/>
              </a:ext>
            </a:extLst>
          </p:cNvPr>
          <p:cNvSpPr/>
          <p:nvPr/>
        </p:nvSpPr>
        <p:spPr>
          <a:xfrm>
            <a:off x="3250937" y="398258"/>
            <a:ext cx="3368842" cy="88582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Arial Nova Cond Light" panose="020B0306020202020204" pitchFamily="34" charset="0"/>
              </a:rPr>
              <a:t>BITACORA DE </a:t>
            </a:r>
            <a:r>
              <a:rPr lang="es-ES" sz="2800" b="1" dirty="0">
                <a:latin typeface="Arial Nova Cond Light" panose="020B0306020202020204" pitchFamily="34" charset="0"/>
              </a:rPr>
              <a:t>EVIDENCIAS</a:t>
            </a:r>
            <a:endParaRPr lang="es-CR" sz="2400" b="1" dirty="0">
              <a:latin typeface="Arial Nova Cond Light" panose="020B0306020202020204" pitchFamily="34" charset="0"/>
            </a:endParaRPr>
          </a:p>
        </p:txBody>
      </p:sp>
      <p:pic>
        <p:nvPicPr>
          <p:cNvPr id="2" name="Imagen 1">
            <a:extLst>
              <a:ext uri="{FF2B5EF4-FFF2-40B4-BE49-F238E27FC236}">
                <a16:creationId xmlns:a16="http://schemas.microsoft.com/office/drawing/2014/main" id="{9508E1FE-BEE6-403E-91C7-6DA6E1D6EFC7}"/>
              </a:ext>
            </a:extLst>
          </p:cNvPr>
          <p:cNvPicPr>
            <a:picLocks noChangeAspect="1"/>
          </p:cNvPicPr>
          <p:nvPr/>
        </p:nvPicPr>
        <p:blipFill>
          <a:blip r:embed="rId2"/>
          <a:stretch>
            <a:fillRect/>
          </a:stretch>
        </p:blipFill>
        <p:spPr>
          <a:xfrm>
            <a:off x="1586552" y="1815692"/>
            <a:ext cx="9387093" cy="4064816"/>
          </a:xfrm>
          <a:prstGeom prst="rect">
            <a:avLst/>
          </a:prstGeom>
          <a:ln>
            <a:solidFill>
              <a:srgbClr val="2F2F8C"/>
            </a:solidFill>
          </a:ln>
        </p:spPr>
      </p:pic>
      <p:grpSp>
        <p:nvGrpSpPr>
          <p:cNvPr id="7" name="Grupo 6">
            <a:extLst>
              <a:ext uri="{FF2B5EF4-FFF2-40B4-BE49-F238E27FC236}">
                <a16:creationId xmlns:a16="http://schemas.microsoft.com/office/drawing/2014/main" id="{0369A143-332B-419C-877E-2E88633D01AF}"/>
              </a:ext>
            </a:extLst>
          </p:cNvPr>
          <p:cNvGrpSpPr/>
          <p:nvPr/>
        </p:nvGrpSpPr>
        <p:grpSpPr>
          <a:xfrm>
            <a:off x="-6077" y="0"/>
            <a:ext cx="345775" cy="6860460"/>
            <a:chOff x="-7598" y="-2460"/>
            <a:chExt cx="345775" cy="6860460"/>
          </a:xfrm>
        </p:grpSpPr>
        <p:sp>
          <p:nvSpPr>
            <p:cNvPr id="8" name="Rectángulo 7">
              <a:extLst>
                <a:ext uri="{FF2B5EF4-FFF2-40B4-BE49-F238E27FC236}">
                  <a16:creationId xmlns:a16="http://schemas.microsoft.com/office/drawing/2014/main" id="{54405E0A-EFFC-4725-BD99-7B0854D7F744}"/>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9" name="Rectángulo 8">
              <a:extLst>
                <a:ext uri="{FF2B5EF4-FFF2-40B4-BE49-F238E27FC236}">
                  <a16:creationId xmlns:a16="http://schemas.microsoft.com/office/drawing/2014/main" id="{C38A6C4E-5276-45C8-AE66-409F71F5166D}"/>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0" name="Rectángulo 9">
              <a:extLst>
                <a:ext uri="{FF2B5EF4-FFF2-40B4-BE49-F238E27FC236}">
                  <a16:creationId xmlns:a16="http://schemas.microsoft.com/office/drawing/2014/main" id="{29FB123C-9A17-4EC0-BDA2-730762B241EC}"/>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F99603FC-B50B-4324-B71A-9C440FB62BB8}"/>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49AA94ED-9EA2-4C6E-AF41-FDEF7DD462E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254531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97185E-B3A0-4697-B3E3-D3AC72CC3658}"/>
              </a:ext>
            </a:extLst>
          </p:cNvPr>
          <p:cNvSpPr>
            <a:spLocks noGrp="1"/>
          </p:cNvSpPr>
          <p:nvPr>
            <p:ph type="sldNum" sz="quarter" idx="12"/>
          </p:nvPr>
        </p:nvSpPr>
        <p:spPr/>
        <p:txBody>
          <a:bodyPr/>
          <a:lstStyle/>
          <a:p>
            <a:fld id="{F9E64DDC-A481-469D-9613-0D3E8E3361C4}" type="slidenum">
              <a:rPr lang="en-US" smtClean="0"/>
              <a:t>11</a:t>
            </a:fld>
            <a:endParaRPr lang="en-US"/>
          </a:p>
        </p:txBody>
      </p:sp>
      <p:sp>
        <p:nvSpPr>
          <p:cNvPr id="23" name="Rectángulo: esquinas redondeadas 22">
            <a:extLst>
              <a:ext uri="{FF2B5EF4-FFF2-40B4-BE49-F238E27FC236}">
                <a16:creationId xmlns:a16="http://schemas.microsoft.com/office/drawing/2014/main" id="{D33461E8-764A-4253-930F-E29D53221E68}"/>
              </a:ext>
            </a:extLst>
          </p:cNvPr>
          <p:cNvSpPr/>
          <p:nvPr/>
        </p:nvSpPr>
        <p:spPr>
          <a:xfrm>
            <a:off x="4185167" y="798010"/>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COMPETENCIAS</a:t>
            </a:r>
          </a:p>
          <a:p>
            <a:pPr algn="ctr"/>
            <a:r>
              <a:rPr lang="es-ES" sz="2800" b="1" dirty="0">
                <a:latin typeface="Arial Nova Cond Light" panose="020B0306020202020204" pitchFamily="34" charset="0"/>
              </a:rPr>
              <a:t>GENÉRICAS</a:t>
            </a:r>
            <a:endParaRPr lang="es-CR" sz="2800" b="1" dirty="0">
              <a:latin typeface="Arial Nova Cond Light" panose="020B0306020202020204" pitchFamily="34" charset="0"/>
            </a:endParaRPr>
          </a:p>
        </p:txBody>
      </p:sp>
      <p:pic>
        <p:nvPicPr>
          <p:cNvPr id="2" name="Imagen 1">
            <a:extLst>
              <a:ext uri="{FF2B5EF4-FFF2-40B4-BE49-F238E27FC236}">
                <a16:creationId xmlns:a16="http://schemas.microsoft.com/office/drawing/2014/main" id="{4D4A1C8C-C058-4F99-8349-0CA6F41075A4}"/>
              </a:ext>
            </a:extLst>
          </p:cNvPr>
          <p:cNvPicPr>
            <a:picLocks noChangeAspect="1"/>
          </p:cNvPicPr>
          <p:nvPr/>
        </p:nvPicPr>
        <p:blipFill>
          <a:blip r:embed="rId2"/>
          <a:stretch>
            <a:fillRect/>
          </a:stretch>
        </p:blipFill>
        <p:spPr>
          <a:xfrm>
            <a:off x="1943821" y="1862777"/>
            <a:ext cx="8934450" cy="4124325"/>
          </a:xfrm>
          <a:prstGeom prst="rect">
            <a:avLst/>
          </a:prstGeom>
          <a:ln>
            <a:solidFill>
              <a:srgbClr val="2F2F8C"/>
            </a:solidFill>
          </a:ln>
        </p:spPr>
      </p:pic>
      <p:grpSp>
        <p:nvGrpSpPr>
          <p:cNvPr id="7" name="Grupo 6">
            <a:extLst>
              <a:ext uri="{FF2B5EF4-FFF2-40B4-BE49-F238E27FC236}">
                <a16:creationId xmlns:a16="http://schemas.microsoft.com/office/drawing/2014/main" id="{38DE87FD-7856-415B-A1DB-E06AE45574CB}"/>
              </a:ext>
            </a:extLst>
          </p:cNvPr>
          <p:cNvGrpSpPr/>
          <p:nvPr/>
        </p:nvGrpSpPr>
        <p:grpSpPr>
          <a:xfrm>
            <a:off x="-6077" y="0"/>
            <a:ext cx="345775" cy="6860460"/>
            <a:chOff x="-7598" y="-2460"/>
            <a:chExt cx="345775" cy="6860460"/>
          </a:xfrm>
        </p:grpSpPr>
        <p:sp>
          <p:nvSpPr>
            <p:cNvPr id="8" name="Rectángulo 7">
              <a:extLst>
                <a:ext uri="{FF2B5EF4-FFF2-40B4-BE49-F238E27FC236}">
                  <a16:creationId xmlns:a16="http://schemas.microsoft.com/office/drawing/2014/main" id="{490395A6-667A-4290-9ACD-5F260DEED131}"/>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9" name="Rectángulo 8">
              <a:extLst>
                <a:ext uri="{FF2B5EF4-FFF2-40B4-BE49-F238E27FC236}">
                  <a16:creationId xmlns:a16="http://schemas.microsoft.com/office/drawing/2014/main" id="{D4F11361-AE67-4267-8477-A46AEC27B4B4}"/>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0" name="Rectángulo 9">
              <a:extLst>
                <a:ext uri="{FF2B5EF4-FFF2-40B4-BE49-F238E27FC236}">
                  <a16:creationId xmlns:a16="http://schemas.microsoft.com/office/drawing/2014/main" id="{0927F68F-2000-452C-8352-2E19B111F7D6}"/>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21BB44DF-E0CE-469C-B8AC-C8D8C06EC272}"/>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09A50A14-E544-4F89-B126-E53311486E0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252796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12</a:t>
            </a:fld>
            <a:endParaRPr lang="en-US"/>
          </a:p>
        </p:txBody>
      </p:sp>
      <p:sp>
        <p:nvSpPr>
          <p:cNvPr id="6" name="Rectángulo: esquinas redondeadas 5">
            <a:extLst>
              <a:ext uri="{FF2B5EF4-FFF2-40B4-BE49-F238E27FC236}">
                <a16:creationId xmlns:a16="http://schemas.microsoft.com/office/drawing/2014/main" id="{12375B8C-B8B0-4F6E-BCDA-C6A61E7BB479}"/>
              </a:ext>
            </a:extLst>
          </p:cNvPr>
          <p:cNvSpPr/>
          <p:nvPr/>
        </p:nvSpPr>
        <p:spPr>
          <a:xfrm>
            <a:off x="6222237" y="267107"/>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Arial Nova Cond Light" panose="020B0306020202020204" pitchFamily="34" charset="0"/>
              </a:rPr>
              <a:t>COMPETENCIAS</a:t>
            </a:r>
          </a:p>
          <a:p>
            <a:pPr algn="ctr"/>
            <a:r>
              <a:rPr lang="es-ES" sz="2400" b="1" dirty="0">
                <a:latin typeface="Arial Nova Cond Light" panose="020B0306020202020204" pitchFamily="34" charset="0"/>
              </a:rPr>
              <a:t>GENÉRICAS</a:t>
            </a:r>
            <a:endParaRPr lang="es-CR" sz="2400" b="1" dirty="0">
              <a:latin typeface="Arial Nova Cond Light" panose="020B0306020202020204" pitchFamily="34" charset="0"/>
            </a:endParaRPr>
          </a:p>
        </p:txBody>
      </p:sp>
      <p:pic>
        <p:nvPicPr>
          <p:cNvPr id="3" name="Imagen 2">
            <a:extLst>
              <a:ext uri="{FF2B5EF4-FFF2-40B4-BE49-F238E27FC236}">
                <a16:creationId xmlns:a16="http://schemas.microsoft.com/office/drawing/2014/main" id="{2FC8349B-F8E1-4D49-90C7-D79E59328031}"/>
              </a:ext>
            </a:extLst>
          </p:cNvPr>
          <p:cNvPicPr>
            <a:picLocks noChangeAspect="1"/>
          </p:cNvPicPr>
          <p:nvPr/>
        </p:nvPicPr>
        <p:blipFill rotWithShape="1">
          <a:blip r:embed="rId2"/>
          <a:srcRect l="5298" t="9217" r="4080"/>
          <a:stretch/>
        </p:blipFill>
        <p:spPr>
          <a:xfrm>
            <a:off x="484094" y="1121141"/>
            <a:ext cx="4379899" cy="4433134"/>
          </a:xfrm>
          <a:prstGeom prst="rect">
            <a:avLst/>
          </a:prstGeom>
          <a:ln>
            <a:solidFill>
              <a:schemeClr val="tx1">
                <a:lumMod val="65000"/>
                <a:lumOff val="35000"/>
              </a:schemeClr>
            </a:solidFill>
          </a:ln>
        </p:spPr>
      </p:pic>
      <p:pic>
        <p:nvPicPr>
          <p:cNvPr id="9" name="Imagen 8">
            <a:extLst>
              <a:ext uri="{FF2B5EF4-FFF2-40B4-BE49-F238E27FC236}">
                <a16:creationId xmlns:a16="http://schemas.microsoft.com/office/drawing/2014/main" id="{F0F7FEE4-3F43-4E61-A986-C95DA21B28DF}"/>
              </a:ext>
            </a:extLst>
          </p:cNvPr>
          <p:cNvPicPr>
            <a:picLocks noChangeAspect="1"/>
          </p:cNvPicPr>
          <p:nvPr/>
        </p:nvPicPr>
        <p:blipFill>
          <a:blip r:embed="rId3"/>
          <a:stretch>
            <a:fillRect/>
          </a:stretch>
        </p:blipFill>
        <p:spPr>
          <a:xfrm>
            <a:off x="5409560" y="1463546"/>
            <a:ext cx="6028443" cy="4090729"/>
          </a:xfrm>
          <a:prstGeom prst="rect">
            <a:avLst/>
          </a:prstGeom>
          <a:ln>
            <a:solidFill>
              <a:srgbClr val="153D5B"/>
            </a:solidFill>
          </a:ln>
        </p:spPr>
      </p:pic>
      <p:sp>
        <p:nvSpPr>
          <p:cNvPr id="7" name="Flecha: a la derecha 6">
            <a:extLst>
              <a:ext uri="{FF2B5EF4-FFF2-40B4-BE49-F238E27FC236}">
                <a16:creationId xmlns:a16="http://schemas.microsoft.com/office/drawing/2014/main" id="{AEA1441B-48BC-4D38-93A6-592992A103F1}"/>
              </a:ext>
            </a:extLst>
          </p:cNvPr>
          <p:cNvSpPr>
            <a:spLocks noChangeArrowheads="1"/>
          </p:cNvSpPr>
          <p:nvPr/>
        </p:nvSpPr>
        <p:spPr bwMode="auto">
          <a:xfrm rot="8901251">
            <a:off x="2859298" y="2492693"/>
            <a:ext cx="701142" cy="365125"/>
          </a:xfrm>
          <a:prstGeom prst="rightArrow">
            <a:avLst>
              <a:gd name="adj1" fmla="val 50000"/>
              <a:gd name="adj2" fmla="val 48515"/>
            </a:avLst>
          </a:prstGeom>
          <a:solidFill>
            <a:srgbClr val="34B6C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CR"/>
          </a:p>
        </p:txBody>
      </p:sp>
      <p:grpSp>
        <p:nvGrpSpPr>
          <p:cNvPr id="10" name="Grupo 9">
            <a:extLst>
              <a:ext uri="{FF2B5EF4-FFF2-40B4-BE49-F238E27FC236}">
                <a16:creationId xmlns:a16="http://schemas.microsoft.com/office/drawing/2014/main" id="{D37E4334-208E-45B2-A480-C60B71E4506F}"/>
              </a:ext>
            </a:extLst>
          </p:cNvPr>
          <p:cNvGrpSpPr/>
          <p:nvPr/>
        </p:nvGrpSpPr>
        <p:grpSpPr>
          <a:xfrm>
            <a:off x="-6077" y="0"/>
            <a:ext cx="345775" cy="6860460"/>
            <a:chOff x="-7598" y="-2460"/>
            <a:chExt cx="345775" cy="6860460"/>
          </a:xfrm>
        </p:grpSpPr>
        <p:sp>
          <p:nvSpPr>
            <p:cNvPr id="12" name="Rectángulo 11">
              <a:extLst>
                <a:ext uri="{FF2B5EF4-FFF2-40B4-BE49-F238E27FC236}">
                  <a16:creationId xmlns:a16="http://schemas.microsoft.com/office/drawing/2014/main" id="{3672A667-FDD3-41E2-931B-79025E40B271}"/>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1A12AE82-6A0A-4A65-A2FC-E98A3E8FDD02}"/>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5" name="Rectángulo 14">
              <a:extLst>
                <a:ext uri="{FF2B5EF4-FFF2-40B4-BE49-F238E27FC236}">
                  <a16:creationId xmlns:a16="http://schemas.microsoft.com/office/drawing/2014/main" id="{AE083B49-807E-4892-9676-FE7F34FA620F}"/>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6" name="Rectángulo 15">
              <a:extLst>
                <a:ext uri="{FF2B5EF4-FFF2-40B4-BE49-F238E27FC236}">
                  <a16:creationId xmlns:a16="http://schemas.microsoft.com/office/drawing/2014/main" id="{D8460CBC-7D12-4E99-AF9A-18412EF403FF}"/>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B6D49B5C-4503-47F1-8289-7E36A7E24C56}"/>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423463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13</a:t>
            </a:fld>
            <a:endParaRPr lang="en-US"/>
          </a:p>
        </p:txBody>
      </p:sp>
      <p:sp>
        <p:nvSpPr>
          <p:cNvPr id="6" name="Rectángulo: esquinas redondeadas 5">
            <a:extLst>
              <a:ext uri="{FF2B5EF4-FFF2-40B4-BE49-F238E27FC236}">
                <a16:creationId xmlns:a16="http://schemas.microsoft.com/office/drawing/2014/main" id="{599CE0AC-700B-4CAC-B2E9-92AAD30D646D}"/>
              </a:ext>
            </a:extLst>
          </p:cNvPr>
          <p:cNvSpPr/>
          <p:nvPr/>
        </p:nvSpPr>
        <p:spPr>
          <a:xfrm>
            <a:off x="4481472" y="207645"/>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COMPETENCIAS</a:t>
            </a:r>
          </a:p>
          <a:p>
            <a:pPr algn="ctr"/>
            <a:r>
              <a:rPr lang="es-ES" sz="2800" b="1" dirty="0">
                <a:latin typeface="Arial Nova Cond Light" panose="020B0306020202020204" pitchFamily="34" charset="0"/>
              </a:rPr>
              <a:t>GENÉRICAS</a:t>
            </a:r>
            <a:endParaRPr lang="es-CR" sz="2800" b="1" dirty="0">
              <a:latin typeface="Arial Nova Cond Light" panose="020B0306020202020204" pitchFamily="34" charset="0"/>
            </a:endParaRPr>
          </a:p>
        </p:txBody>
      </p:sp>
      <p:pic>
        <p:nvPicPr>
          <p:cNvPr id="2050" name="Imagen 3">
            <a:extLst>
              <a:ext uri="{FF2B5EF4-FFF2-40B4-BE49-F238E27FC236}">
                <a16:creationId xmlns:a16="http://schemas.microsoft.com/office/drawing/2014/main" id="{D1432BA6-B2C6-4F5D-85D2-F98B7BD40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034" y="1292416"/>
            <a:ext cx="9209931" cy="4273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0AAD2343-B56F-4C41-8EE5-FA4BD763A3A6}"/>
              </a:ext>
            </a:extLst>
          </p:cNvPr>
          <p:cNvSpPr>
            <a:spLocks noChangeArrowheads="1"/>
          </p:cNvSpPr>
          <p:nvPr/>
        </p:nvSpPr>
        <p:spPr bwMode="auto">
          <a:xfrm rot="8901251">
            <a:off x="4830338" y="3843973"/>
            <a:ext cx="701142" cy="365125"/>
          </a:xfrm>
          <a:prstGeom prst="rightArrow">
            <a:avLst>
              <a:gd name="adj1" fmla="val 50000"/>
              <a:gd name="adj2" fmla="val 48515"/>
            </a:avLst>
          </a:prstGeom>
          <a:solidFill>
            <a:srgbClr val="34B6C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CR"/>
          </a:p>
        </p:txBody>
      </p:sp>
      <p:grpSp>
        <p:nvGrpSpPr>
          <p:cNvPr id="9" name="Grupo 8">
            <a:extLst>
              <a:ext uri="{FF2B5EF4-FFF2-40B4-BE49-F238E27FC236}">
                <a16:creationId xmlns:a16="http://schemas.microsoft.com/office/drawing/2014/main" id="{A7AAD909-B0A6-4F1B-B55A-826BAED2CC83}"/>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FC834B09-A4F8-4743-8143-F3EF71234E85}"/>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2235DDBB-72F8-45A9-BBAC-1C2D016EB979}"/>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59017219-4ECA-4BB1-B202-70DC2556D7C7}"/>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77CEE411-9E1A-4453-89B0-F9D89D3CE92D}"/>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162C7A27-C75D-40E5-BAC6-A2389E01B063}"/>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344254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14</a:t>
            </a:fld>
            <a:endParaRPr lang="en-US"/>
          </a:p>
        </p:txBody>
      </p:sp>
      <p:pic>
        <p:nvPicPr>
          <p:cNvPr id="2" name="Imagen 1">
            <a:extLst>
              <a:ext uri="{FF2B5EF4-FFF2-40B4-BE49-F238E27FC236}">
                <a16:creationId xmlns:a16="http://schemas.microsoft.com/office/drawing/2014/main" id="{DB7F88DA-EB7F-45C9-9B42-8FEFD3CEF303}"/>
              </a:ext>
            </a:extLst>
          </p:cNvPr>
          <p:cNvPicPr>
            <a:picLocks noChangeAspect="1"/>
          </p:cNvPicPr>
          <p:nvPr/>
        </p:nvPicPr>
        <p:blipFill>
          <a:blip r:embed="rId2"/>
          <a:stretch>
            <a:fillRect/>
          </a:stretch>
        </p:blipFill>
        <p:spPr>
          <a:xfrm>
            <a:off x="1534570" y="377122"/>
            <a:ext cx="8632273" cy="3849687"/>
          </a:xfrm>
          <a:prstGeom prst="rect">
            <a:avLst/>
          </a:prstGeom>
          <a:ln>
            <a:solidFill>
              <a:srgbClr val="2F2F8C"/>
            </a:solidFill>
          </a:ln>
        </p:spPr>
      </p:pic>
      <p:sp>
        <p:nvSpPr>
          <p:cNvPr id="3" name="Rectángulo: esquinas redondeadas 2">
            <a:extLst>
              <a:ext uri="{FF2B5EF4-FFF2-40B4-BE49-F238E27FC236}">
                <a16:creationId xmlns:a16="http://schemas.microsoft.com/office/drawing/2014/main" id="{F5D607AC-2612-45B9-BC7E-EA4600B6C433}"/>
              </a:ext>
            </a:extLst>
          </p:cNvPr>
          <p:cNvSpPr/>
          <p:nvPr/>
        </p:nvSpPr>
        <p:spPr>
          <a:xfrm>
            <a:off x="809625" y="4667250"/>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a:t>
            </a:r>
          </a:p>
          <a:p>
            <a:pPr algn="ctr"/>
            <a:r>
              <a:rPr lang="es-ES" sz="2800" b="1" dirty="0">
                <a:latin typeface="Arial Nova Cond Light" panose="020B0306020202020204" pitchFamily="34" charset="0"/>
              </a:rPr>
              <a:t>MEJORA</a:t>
            </a:r>
            <a:endParaRPr lang="es-CR" sz="2800" b="1" dirty="0">
              <a:latin typeface="Arial Nova Cond Light" panose="020B0306020202020204" pitchFamily="34" charset="0"/>
            </a:endParaRPr>
          </a:p>
        </p:txBody>
      </p:sp>
      <p:pic>
        <p:nvPicPr>
          <p:cNvPr id="8" name="Imagen 7">
            <a:extLst>
              <a:ext uri="{FF2B5EF4-FFF2-40B4-BE49-F238E27FC236}">
                <a16:creationId xmlns:a16="http://schemas.microsoft.com/office/drawing/2014/main" id="{1A8912E4-53C8-4DF9-9810-3ED01D76C956}"/>
              </a:ext>
            </a:extLst>
          </p:cNvPr>
          <p:cNvPicPr>
            <a:picLocks noChangeAspect="1"/>
          </p:cNvPicPr>
          <p:nvPr/>
        </p:nvPicPr>
        <p:blipFill>
          <a:blip r:embed="rId3"/>
          <a:stretch>
            <a:fillRect/>
          </a:stretch>
        </p:blipFill>
        <p:spPr>
          <a:xfrm>
            <a:off x="5269865" y="4783455"/>
            <a:ext cx="5295900" cy="1485900"/>
          </a:xfrm>
          <a:prstGeom prst="rect">
            <a:avLst/>
          </a:prstGeom>
          <a:ln>
            <a:solidFill>
              <a:srgbClr val="2F2F8C"/>
            </a:solidFill>
          </a:ln>
        </p:spPr>
      </p:pic>
      <p:sp>
        <p:nvSpPr>
          <p:cNvPr id="5" name="CuadroTexto 4">
            <a:extLst>
              <a:ext uri="{FF2B5EF4-FFF2-40B4-BE49-F238E27FC236}">
                <a16:creationId xmlns:a16="http://schemas.microsoft.com/office/drawing/2014/main" id="{4DBE352D-233C-4188-A333-EE69CDD87562}"/>
              </a:ext>
            </a:extLst>
          </p:cNvPr>
          <p:cNvSpPr txBox="1"/>
          <p:nvPr/>
        </p:nvSpPr>
        <p:spPr>
          <a:xfrm>
            <a:off x="1534570" y="5876925"/>
            <a:ext cx="3570830" cy="646331"/>
          </a:xfrm>
          <a:prstGeom prst="rect">
            <a:avLst/>
          </a:prstGeom>
          <a:noFill/>
        </p:spPr>
        <p:txBody>
          <a:bodyPr wrap="square" rtlCol="0">
            <a:spAutoFit/>
          </a:bodyPr>
          <a:lstStyle/>
          <a:p>
            <a:r>
              <a:rPr lang="es-ES" dirty="0"/>
              <a:t>Cuando no es insuficiente</a:t>
            </a:r>
          </a:p>
          <a:p>
            <a:endParaRPr lang="es-CR" dirty="0"/>
          </a:p>
        </p:txBody>
      </p:sp>
      <p:grpSp>
        <p:nvGrpSpPr>
          <p:cNvPr id="9" name="Grupo 8">
            <a:extLst>
              <a:ext uri="{FF2B5EF4-FFF2-40B4-BE49-F238E27FC236}">
                <a16:creationId xmlns:a16="http://schemas.microsoft.com/office/drawing/2014/main" id="{C0DC40D9-B5A7-43BB-A5BB-B2B227A0B0BC}"/>
              </a:ext>
            </a:extLst>
          </p:cNvPr>
          <p:cNvGrpSpPr/>
          <p:nvPr/>
        </p:nvGrpSpPr>
        <p:grpSpPr>
          <a:xfrm>
            <a:off x="-6077" y="0"/>
            <a:ext cx="345775" cy="6860460"/>
            <a:chOff x="-7598" y="-2460"/>
            <a:chExt cx="345775" cy="6860460"/>
          </a:xfrm>
        </p:grpSpPr>
        <p:sp>
          <p:nvSpPr>
            <p:cNvPr id="11" name="Rectángulo 10">
              <a:extLst>
                <a:ext uri="{FF2B5EF4-FFF2-40B4-BE49-F238E27FC236}">
                  <a16:creationId xmlns:a16="http://schemas.microsoft.com/office/drawing/2014/main" id="{73B12716-AC39-486A-8517-C972FC93D181}"/>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C697F2EA-013C-4BAD-BEFD-E88BAF3E9744}"/>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3" name="Rectángulo 12">
              <a:extLst>
                <a:ext uri="{FF2B5EF4-FFF2-40B4-BE49-F238E27FC236}">
                  <a16:creationId xmlns:a16="http://schemas.microsoft.com/office/drawing/2014/main" id="{02291CCC-34DA-4155-A1B5-5AE086F94B2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3B157E5A-0840-4770-9B4C-0A3005842BD9}"/>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Rectángulo 14">
              <a:extLst>
                <a:ext uri="{FF2B5EF4-FFF2-40B4-BE49-F238E27FC236}">
                  <a16:creationId xmlns:a16="http://schemas.microsoft.com/office/drawing/2014/main" id="{64308FA6-36CB-4579-A54D-FBA770757C5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92793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15</a:t>
            </a:fld>
            <a:endParaRPr lang="en-US"/>
          </a:p>
        </p:txBody>
      </p:sp>
      <p:sp>
        <p:nvSpPr>
          <p:cNvPr id="6" name="Rectángulo: esquinas redondeadas 5">
            <a:extLst>
              <a:ext uri="{FF2B5EF4-FFF2-40B4-BE49-F238E27FC236}">
                <a16:creationId xmlns:a16="http://schemas.microsoft.com/office/drawing/2014/main" id="{599CE0AC-700B-4CAC-B2E9-92AAD30D646D}"/>
              </a:ext>
            </a:extLst>
          </p:cNvPr>
          <p:cNvSpPr/>
          <p:nvPr/>
        </p:nvSpPr>
        <p:spPr>
          <a:xfrm>
            <a:off x="638175" y="326153"/>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a:t>
            </a:r>
          </a:p>
          <a:p>
            <a:pPr algn="ctr"/>
            <a:r>
              <a:rPr lang="es-ES" sz="2800" b="1" dirty="0">
                <a:latin typeface="Arial Nova Cond Light" panose="020B0306020202020204" pitchFamily="34" charset="0"/>
              </a:rPr>
              <a:t>MEJORA</a:t>
            </a:r>
            <a:endParaRPr lang="es-CR" sz="2800" b="1" dirty="0">
              <a:latin typeface="Arial Nova Cond Light" panose="020B0306020202020204" pitchFamily="34" charset="0"/>
            </a:endParaRPr>
          </a:p>
        </p:txBody>
      </p:sp>
      <p:pic>
        <p:nvPicPr>
          <p:cNvPr id="2" name="Imagen 1">
            <a:extLst>
              <a:ext uri="{FF2B5EF4-FFF2-40B4-BE49-F238E27FC236}">
                <a16:creationId xmlns:a16="http://schemas.microsoft.com/office/drawing/2014/main" id="{859AFED7-4267-4AE2-B790-869A703F840E}"/>
              </a:ext>
            </a:extLst>
          </p:cNvPr>
          <p:cNvPicPr>
            <a:picLocks noChangeAspect="1"/>
          </p:cNvPicPr>
          <p:nvPr/>
        </p:nvPicPr>
        <p:blipFill>
          <a:blip r:embed="rId2"/>
          <a:stretch>
            <a:fillRect/>
          </a:stretch>
        </p:blipFill>
        <p:spPr>
          <a:xfrm>
            <a:off x="1889071" y="1619010"/>
            <a:ext cx="8413857" cy="4110831"/>
          </a:xfrm>
          <a:prstGeom prst="rect">
            <a:avLst/>
          </a:prstGeom>
          <a:ln>
            <a:solidFill>
              <a:srgbClr val="2F2F8C"/>
            </a:solidFill>
          </a:ln>
        </p:spPr>
      </p:pic>
      <p:sp>
        <p:nvSpPr>
          <p:cNvPr id="3" name="Flecha: a la derecha 2">
            <a:extLst>
              <a:ext uri="{FF2B5EF4-FFF2-40B4-BE49-F238E27FC236}">
                <a16:creationId xmlns:a16="http://schemas.microsoft.com/office/drawing/2014/main" id="{969E7D0A-B02B-435B-8C12-1FC644C67B4B}"/>
              </a:ext>
            </a:extLst>
          </p:cNvPr>
          <p:cNvSpPr>
            <a:spLocks noChangeArrowheads="1"/>
          </p:cNvSpPr>
          <p:nvPr/>
        </p:nvSpPr>
        <p:spPr bwMode="auto">
          <a:xfrm rot="8901251">
            <a:off x="7715210" y="1951736"/>
            <a:ext cx="663668" cy="327496"/>
          </a:xfrm>
          <a:prstGeom prst="rightArrow">
            <a:avLst>
              <a:gd name="adj1" fmla="val 50000"/>
              <a:gd name="adj2" fmla="val 48515"/>
            </a:avLst>
          </a:prstGeom>
          <a:solidFill>
            <a:srgbClr val="34B6C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CR"/>
          </a:p>
        </p:txBody>
      </p:sp>
      <p:sp>
        <p:nvSpPr>
          <p:cNvPr id="9" name="Flecha: a la derecha 8">
            <a:extLst>
              <a:ext uri="{FF2B5EF4-FFF2-40B4-BE49-F238E27FC236}">
                <a16:creationId xmlns:a16="http://schemas.microsoft.com/office/drawing/2014/main" id="{1D816005-F0AC-4A30-B711-624D6579C42E}"/>
              </a:ext>
            </a:extLst>
          </p:cNvPr>
          <p:cNvSpPr>
            <a:spLocks noChangeArrowheads="1"/>
          </p:cNvSpPr>
          <p:nvPr/>
        </p:nvSpPr>
        <p:spPr bwMode="auto">
          <a:xfrm rot="8901251">
            <a:off x="7496120" y="3591987"/>
            <a:ext cx="701142" cy="365125"/>
          </a:xfrm>
          <a:prstGeom prst="rightArrow">
            <a:avLst>
              <a:gd name="adj1" fmla="val 50000"/>
              <a:gd name="adj2" fmla="val 48515"/>
            </a:avLst>
          </a:prstGeom>
          <a:solidFill>
            <a:srgbClr val="34B6C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CR"/>
          </a:p>
        </p:txBody>
      </p:sp>
      <p:sp>
        <p:nvSpPr>
          <p:cNvPr id="11" name="Flecha: a la derecha 10">
            <a:extLst>
              <a:ext uri="{FF2B5EF4-FFF2-40B4-BE49-F238E27FC236}">
                <a16:creationId xmlns:a16="http://schemas.microsoft.com/office/drawing/2014/main" id="{9FCB5C11-8376-4C67-968D-859740F3DCA0}"/>
              </a:ext>
            </a:extLst>
          </p:cNvPr>
          <p:cNvSpPr>
            <a:spLocks noChangeArrowheads="1"/>
          </p:cNvSpPr>
          <p:nvPr/>
        </p:nvSpPr>
        <p:spPr bwMode="auto">
          <a:xfrm rot="8901251">
            <a:off x="6264385" y="2223735"/>
            <a:ext cx="701142" cy="365125"/>
          </a:xfrm>
          <a:prstGeom prst="rightArrow">
            <a:avLst>
              <a:gd name="adj1" fmla="val 50000"/>
              <a:gd name="adj2" fmla="val 48515"/>
            </a:avLst>
          </a:prstGeom>
          <a:solidFill>
            <a:srgbClr val="34B6C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s-CR"/>
          </a:p>
        </p:txBody>
      </p:sp>
      <p:grpSp>
        <p:nvGrpSpPr>
          <p:cNvPr id="10" name="Grupo 9">
            <a:extLst>
              <a:ext uri="{FF2B5EF4-FFF2-40B4-BE49-F238E27FC236}">
                <a16:creationId xmlns:a16="http://schemas.microsoft.com/office/drawing/2014/main" id="{03150B25-5260-4AD8-8DB3-BF656C6E893E}"/>
              </a:ext>
            </a:extLst>
          </p:cNvPr>
          <p:cNvGrpSpPr/>
          <p:nvPr/>
        </p:nvGrpSpPr>
        <p:grpSpPr>
          <a:xfrm>
            <a:off x="-6077" y="0"/>
            <a:ext cx="345775" cy="6860460"/>
            <a:chOff x="-7598" y="-2460"/>
            <a:chExt cx="345775" cy="6860460"/>
          </a:xfrm>
        </p:grpSpPr>
        <p:sp>
          <p:nvSpPr>
            <p:cNvPr id="12" name="Rectángulo 11">
              <a:extLst>
                <a:ext uri="{FF2B5EF4-FFF2-40B4-BE49-F238E27FC236}">
                  <a16:creationId xmlns:a16="http://schemas.microsoft.com/office/drawing/2014/main" id="{7607F745-A012-41C0-A510-24CE85ABBDEE}"/>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6E416309-A8C8-4344-A0C3-883E7577F028}"/>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4" name="Rectángulo 13">
              <a:extLst>
                <a:ext uri="{FF2B5EF4-FFF2-40B4-BE49-F238E27FC236}">
                  <a16:creationId xmlns:a16="http://schemas.microsoft.com/office/drawing/2014/main" id="{4D36A57F-8472-4BAE-BFE6-6DFEEEA6456B}"/>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Rectángulo 14">
              <a:extLst>
                <a:ext uri="{FF2B5EF4-FFF2-40B4-BE49-F238E27FC236}">
                  <a16:creationId xmlns:a16="http://schemas.microsoft.com/office/drawing/2014/main" id="{1F379183-7BF2-46FA-8F10-7BC259BB6684}"/>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6" name="Rectángulo 15">
              <a:extLst>
                <a:ext uri="{FF2B5EF4-FFF2-40B4-BE49-F238E27FC236}">
                  <a16:creationId xmlns:a16="http://schemas.microsoft.com/office/drawing/2014/main" id="{CE7B9C7C-20AE-4D91-8A94-980EE49233A8}"/>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45856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16</a:t>
            </a:fld>
            <a:endParaRPr lang="en-US"/>
          </a:p>
        </p:txBody>
      </p:sp>
      <p:pic>
        <p:nvPicPr>
          <p:cNvPr id="3" name="Imagen 2">
            <a:extLst>
              <a:ext uri="{FF2B5EF4-FFF2-40B4-BE49-F238E27FC236}">
                <a16:creationId xmlns:a16="http://schemas.microsoft.com/office/drawing/2014/main" id="{648C04C3-9D8D-4D3D-996F-1572798C01E2}"/>
              </a:ext>
            </a:extLst>
          </p:cNvPr>
          <p:cNvPicPr>
            <a:picLocks noChangeAspect="1"/>
          </p:cNvPicPr>
          <p:nvPr/>
        </p:nvPicPr>
        <p:blipFill>
          <a:blip r:embed="rId2"/>
          <a:stretch>
            <a:fillRect/>
          </a:stretch>
        </p:blipFill>
        <p:spPr>
          <a:xfrm>
            <a:off x="1469129" y="1742634"/>
            <a:ext cx="9253741" cy="4264452"/>
          </a:xfrm>
          <a:prstGeom prst="rect">
            <a:avLst/>
          </a:prstGeom>
          <a:ln>
            <a:solidFill>
              <a:srgbClr val="2F2F8C"/>
            </a:solidFill>
          </a:ln>
        </p:spPr>
      </p:pic>
      <p:sp>
        <p:nvSpPr>
          <p:cNvPr id="2" name="Rectángulo: esquinas redondeadas 1">
            <a:extLst>
              <a:ext uri="{FF2B5EF4-FFF2-40B4-BE49-F238E27FC236}">
                <a16:creationId xmlns:a16="http://schemas.microsoft.com/office/drawing/2014/main" id="{BE7D69B1-B159-456C-9983-E9BE1206ADA0}"/>
              </a:ext>
            </a:extLst>
          </p:cNvPr>
          <p:cNvSpPr/>
          <p:nvPr/>
        </p:nvSpPr>
        <p:spPr>
          <a:xfrm>
            <a:off x="638175" y="326153"/>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a:t>
            </a:r>
          </a:p>
          <a:p>
            <a:pPr algn="ctr"/>
            <a:r>
              <a:rPr lang="es-ES" sz="2800" b="1" dirty="0">
                <a:latin typeface="Arial Nova Cond Light" panose="020B0306020202020204" pitchFamily="34" charset="0"/>
              </a:rPr>
              <a:t>MEJORA</a:t>
            </a:r>
            <a:endParaRPr lang="es-CR" sz="2800" b="1" dirty="0">
              <a:latin typeface="Arial Nova Cond Light" panose="020B0306020202020204" pitchFamily="34" charset="0"/>
            </a:endParaRPr>
          </a:p>
        </p:txBody>
      </p:sp>
      <p:grpSp>
        <p:nvGrpSpPr>
          <p:cNvPr id="7" name="Grupo 6">
            <a:extLst>
              <a:ext uri="{FF2B5EF4-FFF2-40B4-BE49-F238E27FC236}">
                <a16:creationId xmlns:a16="http://schemas.microsoft.com/office/drawing/2014/main" id="{0FEA06C1-8FBC-4AC4-965F-219E8CFF7EA1}"/>
              </a:ext>
            </a:extLst>
          </p:cNvPr>
          <p:cNvGrpSpPr/>
          <p:nvPr/>
        </p:nvGrpSpPr>
        <p:grpSpPr>
          <a:xfrm>
            <a:off x="-6077" y="0"/>
            <a:ext cx="345775" cy="6860460"/>
            <a:chOff x="-7598" y="-2460"/>
            <a:chExt cx="345775" cy="6860460"/>
          </a:xfrm>
        </p:grpSpPr>
        <p:sp>
          <p:nvSpPr>
            <p:cNvPr id="8" name="Rectángulo 7">
              <a:extLst>
                <a:ext uri="{FF2B5EF4-FFF2-40B4-BE49-F238E27FC236}">
                  <a16:creationId xmlns:a16="http://schemas.microsoft.com/office/drawing/2014/main" id="{B2C945B4-D4A8-499B-B12E-32C6E8AA6B4F}"/>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0" name="Rectángulo 9">
              <a:extLst>
                <a:ext uri="{FF2B5EF4-FFF2-40B4-BE49-F238E27FC236}">
                  <a16:creationId xmlns:a16="http://schemas.microsoft.com/office/drawing/2014/main" id="{5F02AE75-1178-4CE2-9668-A3BE20007F05}"/>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E6A1AA28-238B-4E98-BCB9-45DAC0D6E20F}"/>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760927B2-81E9-444D-A556-20A331CF2961}"/>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D6038824-197C-4D6B-802E-24EC3EA0457B}"/>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279082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17</a:t>
            </a:fld>
            <a:endParaRPr lang="en-US"/>
          </a:p>
        </p:txBody>
      </p:sp>
      <p:pic>
        <p:nvPicPr>
          <p:cNvPr id="1026" name="Imagen 1">
            <a:extLst>
              <a:ext uri="{FF2B5EF4-FFF2-40B4-BE49-F238E27FC236}">
                <a16:creationId xmlns:a16="http://schemas.microsoft.com/office/drawing/2014/main" id="{91C6C970-68A0-4E11-A8D6-46FBF5702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311700"/>
            <a:ext cx="9220199" cy="40592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C7E73AAC-1578-498E-AE6E-D0AD83CB0A35}"/>
              </a:ext>
            </a:extLst>
          </p:cNvPr>
          <p:cNvSpPr/>
          <p:nvPr/>
        </p:nvSpPr>
        <p:spPr>
          <a:xfrm>
            <a:off x="638175" y="326153"/>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a:t>
            </a:r>
          </a:p>
          <a:p>
            <a:pPr algn="ctr"/>
            <a:r>
              <a:rPr lang="es-ES" sz="2800" b="1" dirty="0">
                <a:latin typeface="Arial Nova Cond Light" panose="020B0306020202020204" pitchFamily="34" charset="0"/>
              </a:rPr>
              <a:t>MEJORA</a:t>
            </a:r>
            <a:endParaRPr lang="es-CR" sz="2800" b="1" dirty="0">
              <a:latin typeface="Arial Nova Cond Light" panose="020B0306020202020204" pitchFamily="34" charset="0"/>
            </a:endParaRPr>
          </a:p>
        </p:txBody>
      </p:sp>
      <p:grpSp>
        <p:nvGrpSpPr>
          <p:cNvPr id="8" name="Grupo 7">
            <a:extLst>
              <a:ext uri="{FF2B5EF4-FFF2-40B4-BE49-F238E27FC236}">
                <a16:creationId xmlns:a16="http://schemas.microsoft.com/office/drawing/2014/main" id="{1C5E7632-73CD-41C7-9397-27244BD76A3E}"/>
              </a:ext>
            </a:extLst>
          </p:cNvPr>
          <p:cNvGrpSpPr/>
          <p:nvPr/>
        </p:nvGrpSpPr>
        <p:grpSpPr>
          <a:xfrm>
            <a:off x="-6077" y="0"/>
            <a:ext cx="345775" cy="6860460"/>
            <a:chOff x="-7598" y="-2460"/>
            <a:chExt cx="345775" cy="6860460"/>
          </a:xfrm>
        </p:grpSpPr>
        <p:sp>
          <p:nvSpPr>
            <p:cNvPr id="9" name="Rectángulo 8">
              <a:extLst>
                <a:ext uri="{FF2B5EF4-FFF2-40B4-BE49-F238E27FC236}">
                  <a16:creationId xmlns:a16="http://schemas.microsoft.com/office/drawing/2014/main" id="{FD67F98F-36EC-49A6-88DC-2A01CEFA25C9}"/>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0" name="Rectángulo 9">
              <a:extLst>
                <a:ext uri="{FF2B5EF4-FFF2-40B4-BE49-F238E27FC236}">
                  <a16:creationId xmlns:a16="http://schemas.microsoft.com/office/drawing/2014/main" id="{2CF418D6-D25F-4F8E-B679-6BC8EBF6C22B}"/>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1" name="Rectángulo 10">
              <a:extLst>
                <a:ext uri="{FF2B5EF4-FFF2-40B4-BE49-F238E27FC236}">
                  <a16:creationId xmlns:a16="http://schemas.microsoft.com/office/drawing/2014/main" id="{73FDE1AB-9E69-4C9A-8A91-6902DE33E386}"/>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9ED282DD-8821-4545-BC41-90F77DD11D5D}"/>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8C6D3021-D849-4E23-8BC8-C1889760FF9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383445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18</a:t>
            </a:fld>
            <a:endParaRPr lang="en-US"/>
          </a:p>
        </p:txBody>
      </p:sp>
      <p:pic>
        <p:nvPicPr>
          <p:cNvPr id="7" name="Imagen 6">
            <a:extLst>
              <a:ext uri="{FF2B5EF4-FFF2-40B4-BE49-F238E27FC236}">
                <a16:creationId xmlns:a16="http://schemas.microsoft.com/office/drawing/2014/main" id="{6BA6B7C0-86A6-4804-904B-D6D177CE1059}"/>
              </a:ext>
            </a:extLst>
          </p:cNvPr>
          <p:cNvPicPr>
            <a:picLocks noChangeAspect="1"/>
          </p:cNvPicPr>
          <p:nvPr/>
        </p:nvPicPr>
        <p:blipFill>
          <a:blip r:embed="rId2"/>
          <a:stretch>
            <a:fillRect/>
          </a:stretch>
        </p:blipFill>
        <p:spPr>
          <a:xfrm>
            <a:off x="1308421" y="2661920"/>
            <a:ext cx="9881642" cy="3694430"/>
          </a:xfrm>
          <a:prstGeom prst="rect">
            <a:avLst/>
          </a:prstGeom>
        </p:spPr>
      </p:pic>
      <p:sp>
        <p:nvSpPr>
          <p:cNvPr id="5" name="Rectángulo: esquinas redondeadas 4">
            <a:extLst>
              <a:ext uri="{FF2B5EF4-FFF2-40B4-BE49-F238E27FC236}">
                <a16:creationId xmlns:a16="http://schemas.microsoft.com/office/drawing/2014/main" id="{A9FA3A7D-F472-45DB-AAEA-252F298EC609}"/>
              </a:ext>
            </a:extLst>
          </p:cNvPr>
          <p:cNvSpPr/>
          <p:nvPr/>
        </p:nvSpPr>
        <p:spPr>
          <a:xfrm>
            <a:off x="638175" y="326153"/>
            <a:ext cx="2801034"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Arial Nova Cond Light" panose="020B0306020202020204" pitchFamily="34" charset="0"/>
              </a:rPr>
              <a:t>COMPETENCIAS GENÉRICAS</a:t>
            </a:r>
            <a:endParaRPr lang="es-CR" sz="2400" b="1" dirty="0">
              <a:latin typeface="Arial Nova Cond Light" panose="020B0306020202020204" pitchFamily="34" charset="0"/>
            </a:endParaRPr>
          </a:p>
        </p:txBody>
      </p:sp>
      <p:grpSp>
        <p:nvGrpSpPr>
          <p:cNvPr id="8" name="Grupo 7">
            <a:extLst>
              <a:ext uri="{FF2B5EF4-FFF2-40B4-BE49-F238E27FC236}">
                <a16:creationId xmlns:a16="http://schemas.microsoft.com/office/drawing/2014/main" id="{F1BB742C-DA8F-493F-A554-72D213BBDA16}"/>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69F20A16-C04F-45B1-860B-697B58B9CE91}"/>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75EADC90-8C45-43CF-8C60-68A173810754}"/>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3" name="Rectángulo 12">
              <a:extLst>
                <a:ext uri="{FF2B5EF4-FFF2-40B4-BE49-F238E27FC236}">
                  <a16:creationId xmlns:a16="http://schemas.microsoft.com/office/drawing/2014/main" id="{4E04D9E6-140F-4CF9-898A-2752874F0F34}"/>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246BC01F-58BD-40A4-A02F-08FA1B030BB1}"/>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Rectángulo 14">
              <a:extLst>
                <a:ext uri="{FF2B5EF4-FFF2-40B4-BE49-F238E27FC236}">
                  <a16:creationId xmlns:a16="http://schemas.microsoft.com/office/drawing/2014/main" id="{0C8D94FC-BEAD-4DD1-8F3F-4D19F036CED8}"/>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412827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19</a:t>
            </a:fld>
            <a:endParaRPr lang="en-US"/>
          </a:p>
        </p:txBody>
      </p:sp>
      <p:sp>
        <p:nvSpPr>
          <p:cNvPr id="3" name="Rectángulo: esquinas redondeadas 2">
            <a:extLst>
              <a:ext uri="{FF2B5EF4-FFF2-40B4-BE49-F238E27FC236}">
                <a16:creationId xmlns:a16="http://schemas.microsoft.com/office/drawing/2014/main" id="{F5D1E9DA-6379-4D6A-953C-CAE0ADB07695}"/>
              </a:ext>
            </a:extLst>
          </p:cNvPr>
          <p:cNvSpPr/>
          <p:nvPr/>
        </p:nvSpPr>
        <p:spPr>
          <a:xfrm>
            <a:off x="1080017" y="363220"/>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RENDIMIENTO</a:t>
            </a:r>
            <a:endParaRPr lang="es-CR" sz="2800" b="1" dirty="0">
              <a:latin typeface="Arial Nova Cond Light" panose="020B0306020202020204" pitchFamily="34" charset="0"/>
            </a:endParaRPr>
          </a:p>
        </p:txBody>
      </p:sp>
      <p:grpSp>
        <p:nvGrpSpPr>
          <p:cNvPr id="8" name="Grupo 7">
            <a:extLst>
              <a:ext uri="{FF2B5EF4-FFF2-40B4-BE49-F238E27FC236}">
                <a16:creationId xmlns:a16="http://schemas.microsoft.com/office/drawing/2014/main" id="{ADC011CE-CB42-424D-9917-05976184F24F}"/>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A6CED2A1-F9D7-4B38-9C0B-DAA53AF855E5}"/>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A461CC92-ED87-465B-AAD9-5B1E88697D57}"/>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3" name="Rectángulo 12">
              <a:extLst>
                <a:ext uri="{FF2B5EF4-FFF2-40B4-BE49-F238E27FC236}">
                  <a16:creationId xmlns:a16="http://schemas.microsoft.com/office/drawing/2014/main" id="{3D785512-50CE-4042-91E2-8321CDA1920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FC487071-801C-41AA-9D7A-AC4A50EFD300}"/>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Rectángulo 14">
              <a:extLst>
                <a:ext uri="{FF2B5EF4-FFF2-40B4-BE49-F238E27FC236}">
                  <a16:creationId xmlns:a16="http://schemas.microsoft.com/office/drawing/2014/main" id="{A6D1828F-056B-4F1C-90F4-20332B7B2115}"/>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2" name="Imagen 21">
            <a:extLst>
              <a:ext uri="{FF2B5EF4-FFF2-40B4-BE49-F238E27FC236}">
                <a16:creationId xmlns:a16="http://schemas.microsoft.com/office/drawing/2014/main" id="{B6E8D11F-FCDD-4429-8BE7-F77EBE6296EA}"/>
              </a:ext>
            </a:extLst>
          </p:cNvPr>
          <p:cNvPicPr>
            <a:picLocks noChangeAspect="1"/>
          </p:cNvPicPr>
          <p:nvPr/>
        </p:nvPicPr>
        <p:blipFill rotWithShape="1">
          <a:blip r:embed="rId2"/>
          <a:srcRect l="4618" t="-1156" b="1156"/>
          <a:stretch/>
        </p:blipFill>
        <p:spPr>
          <a:xfrm>
            <a:off x="965200" y="1821662"/>
            <a:ext cx="10599018" cy="4395857"/>
          </a:xfrm>
          <a:prstGeom prst="rect">
            <a:avLst/>
          </a:prstGeom>
          <a:ln>
            <a:solidFill>
              <a:schemeClr val="tx1">
                <a:lumMod val="85000"/>
                <a:lumOff val="15000"/>
              </a:schemeClr>
            </a:solidFill>
          </a:ln>
        </p:spPr>
      </p:pic>
      <p:sp>
        <p:nvSpPr>
          <p:cNvPr id="23" name="Flecha: hacia abajo 22">
            <a:extLst>
              <a:ext uri="{FF2B5EF4-FFF2-40B4-BE49-F238E27FC236}">
                <a16:creationId xmlns:a16="http://schemas.microsoft.com/office/drawing/2014/main" id="{43B26F5C-135C-4EDD-A459-75955F06744B}"/>
              </a:ext>
            </a:extLst>
          </p:cNvPr>
          <p:cNvSpPr/>
          <p:nvPr/>
        </p:nvSpPr>
        <p:spPr>
          <a:xfrm rot="2674275">
            <a:off x="6993914" y="2914521"/>
            <a:ext cx="275823" cy="487851"/>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50835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EF1B47-623D-43FE-9106-B32A4365F3B3}"/>
              </a:ext>
            </a:extLst>
          </p:cNvPr>
          <p:cNvSpPr/>
          <p:nvPr/>
        </p:nvSpPr>
        <p:spPr>
          <a:xfrm>
            <a:off x="10668000" y="0"/>
            <a:ext cx="1524000" cy="6858000"/>
          </a:xfrm>
          <a:prstGeom prst="rect">
            <a:avLst/>
          </a:prstGeom>
          <a:solidFill>
            <a:srgbClr val="32A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736F3F-418F-4A65-B52F-875ED825FA4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497" r="1076" b="24772"/>
          <a:stretch/>
        </p:blipFill>
        <p:spPr>
          <a:xfrm>
            <a:off x="0" y="1135743"/>
            <a:ext cx="10668000" cy="4586514"/>
          </a:xfrm>
          <a:prstGeom prst="rect">
            <a:avLst/>
          </a:prstGeom>
        </p:spPr>
      </p:pic>
      <p:sp>
        <p:nvSpPr>
          <p:cNvPr id="7" name="Rectangle 6">
            <a:extLst>
              <a:ext uri="{FF2B5EF4-FFF2-40B4-BE49-F238E27FC236}">
                <a16:creationId xmlns:a16="http://schemas.microsoft.com/office/drawing/2014/main" id="{CD9BA58D-DC3C-404D-B4B4-4E45262F15BE}"/>
              </a:ext>
            </a:extLst>
          </p:cNvPr>
          <p:cNvSpPr/>
          <p:nvPr/>
        </p:nvSpPr>
        <p:spPr>
          <a:xfrm>
            <a:off x="667656" y="0"/>
            <a:ext cx="5612827" cy="6858000"/>
          </a:xfrm>
          <a:prstGeom prst="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1BDE8C-C874-4027-92B6-106F8C9E07A1}"/>
              </a:ext>
            </a:extLst>
          </p:cNvPr>
          <p:cNvSpPr txBox="1"/>
          <p:nvPr/>
        </p:nvSpPr>
        <p:spPr>
          <a:xfrm>
            <a:off x="884175" y="797189"/>
            <a:ext cx="5179787" cy="2031325"/>
          </a:xfrm>
          <a:prstGeom prst="rect">
            <a:avLst/>
          </a:prstGeom>
          <a:noFill/>
        </p:spPr>
        <p:txBody>
          <a:bodyPr wrap="square" lIns="0" tIns="0" rIns="0" bIns="0" rtlCol="0" anchor="ctr">
            <a:spAutoFit/>
          </a:bodyPr>
          <a:lstStyle/>
          <a:p>
            <a:pPr algn="ctr"/>
            <a:r>
              <a:rPr lang="en-US" sz="4400" b="1" dirty="0">
                <a:solidFill>
                  <a:schemeClr val="accent5">
                    <a:lumMod val="75000"/>
                  </a:schemeClr>
                </a:solidFill>
                <a:latin typeface="+mj-lt"/>
                <a:cs typeface="Segoe UI Semibold" panose="020B0702040204020203" pitchFamily="34" charset="0"/>
              </a:rPr>
              <a:t>A </a:t>
            </a:r>
            <a:r>
              <a:rPr lang="en-US" sz="4400" b="1" dirty="0" err="1">
                <a:solidFill>
                  <a:schemeClr val="accent5">
                    <a:lumMod val="75000"/>
                  </a:schemeClr>
                </a:solidFill>
                <a:latin typeface="+mj-lt"/>
                <a:cs typeface="Segoe UI Semibold" panose="020B0702040204020203" pitchFamily="34" charset="0"/>
              </a:rPr>
              <a:t>quienes</a:t>
            </a:r>
            <a:r>
              <a:rPr lang="en-US" sz="4400" b="1" dirty="0">
                <a:solidFill>
                  <a:schemeClr val="accent5">
                    <a:lumMod val="75000"/>
                  </a:schemeClr>
                </a:solidFill>
                <a:latin typeface="+mj-lt"/>
                <a:cs typeface="Segoe UI Semibold" panose="020B0702040204020203" pitchFamily="34" charset="0"/>
              </a:rPr>
              <a:t> se les debe </a:t>
            </a:r>
            <a:r>
              <a:rPr lang="en-US" sz="4400" b="1" dirty="0" err="1">
                <a:solidFill>
                  <a:schemeClr val="accent5">
                    <a:lumMod val="75000"/>
                  </a:schemeClr>
                </a:solidFill>
                <a:latin typeface="+mj-lt"/>
                <a:cs typeface="Segoe UI Semibold" panose="020B0702040204020203" pitchFamily="34" charset="0"/>
              </a:rPr>
              <a:t>aplicar</a:t>
            </a:r>
            <a:r>
              <a:rPr lang="en-US" sz="4400" b="1" dirty="0">
                <a:solidFill>
                  <a:schemeClr val="accent5">
                    <a:lumMod val="75000"/>
                  </a:schemeClr>
                </a:solidFill>
                <a:latin typeface="+mj-lt"/>
                <a:cs typeface="Segoe UI Semibold" panose="020B0702040204020203" pitchFamily="34" charset="0"/>
              </a:rPr>
              <a:t> la Evaluación de Seguimiento</a:t>
            </a:r>
          </a:p>
        </p:txBody>
      </p:sp>
      <p:sp>
        <p:nvSpPr>
          <p:cNvPr id="10" name="TextBox 9">
            <a:extLst>
              <a:ext uri="{FF2B5EF4-FFF2-40B4-BE49-F238E27FC236}">
                <a16:creationId xmlns:a16="http://schemas.microsoft.com/office/drawing/2014/main" id="{40155F1C-8FDA-4C29-A73E-D860059661AD}"/>
              </a:ext>
            </a:extLst>
          </p:cNvPr>
          <p:cNvSpPr txBox="1"/>
          <p:nvPr/>
        </p:nvSpPr>
        <p:spPr>
          <a:xfrm>
            <a:off x="884175" y="3808744"/>
            <a:ext cx="5179786" cy="1107996"/>
          </a:xfrm>
          <a:prstGeom prst="rect">
            <a:avLst/>
          </a:prstGeom>
          <a:noFill/>
        </p:spPr>
        <p:txBody>
          <a:bodyPr wrap="square" lIns="0" tIns="0" rIns="0" bIns="0" rtlCol="0">
            <a:spAutoFit/>
          </a:bodyPr>
          <a:lstStyle/>
          <a:p>
            <a:pPr algn="just"/>
            <a:r>
              <a:rPr lang="es-ES" altLang="es-CR" dirty="0">
                <a:solidFill>
                  <a:schemeClr val="accent5">
                    <a:lumMod val="75000"/>
                  </a:schemeClr>
                </a:solidFill>
                <a:latin typeface="Century Gothic" panose="020B0502020202020204" pitchFamily="34" charset="0"/>
              </a:rPr>
              <a:t>A todo el personal que se le haya notificado el plan de evaluación del desempeño y que </a:t>
            </a:r>
            <a:r>
              <a:rPr lang="es-ES" altLang="es-CR" b="1" dirty="0">
                <a:solidFill>
                  <a:schemeClr val="accent5">
                    <a:lumMod val="75000"/>
                  </a:schemeClr>
                </a:solidFill>
                <a:latin typeface="Century Gothic" panose="020B0502020202020204" pitchFamily="34" charset="0"/>
              </a:rPr>
              <a:t>NO</a:t>
            </a:r>
            <a:r>
              <a:rPr lang="es-ES" altLang="es-CR" dirty="0">
                <a:solidFill>
                  <a:schemeClr val="accent5">
                    <a:lumMod val="75000"/>
                  </a:schemeClr>
                </a:solidFill>
                <a:latin typeface="Century Gothic" panose="020B0502020202020204" pitchFamily="34" charset="0"/>
              </a:rPr>
              <a:t> tenga realizada una evaluación parcial.</a:t>
            </a:r>
          </a:p>
          <a:p>
            <a:pPr algn="ctr"/>
            <a:endParaRPr lang="es-CR"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3242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62BDD3FC-ED13-4602-8F8C-330B8F9C5899}"/>
              </a:ext>
            </a:extLst>
          </p:cNvPr>
          <p:cNvPicPr>
            <a:picLocks noChangeAspect="1"/>
          </p:cNvPicPr>
          <p:nvPr/>
        </p:nvPicPr>
        <p:blipFill>
          <a:blip r:embed="rId2"/>
          <a:stretch>
            <a:fillRect/>
          </a:stretch>
        </p:blipFill>
        <p:spPr>
          <a:xfrm>
            <a:off x="364184" y="2716926"/>
            <a:ext cx="11573816" cy="3639424"/>
          </a:xfrm>
          <a:prstGeom prst="rect">
            <a:avLst/>
          </a:prstGeom>
        </p:spPr>
      </p:pic>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20</a:t>
            </a:fld>
            <a:endParaRPr lang="en-US"/>
          </a:p>
        </p:txBody>
      </p:sp>
      <p:sp>
        <p:nvSpPr>
          <p:cNvPr id="6" name="Rectángulo: esquinas redondeadas 5">
            <a:extLst>
              <a:ext uri="{FF2B5EF4-FFF2-40B4-BE49-F238E27FC236}">
                <a16:creationId xmlns:a16="http://schemas.microsoft.com/office/drawing/2014/main" id="{ED645ADA-70AF-4F14-8CE8-BAD06D572F9F}"/>
              </a:ext>
            </a:extLst>
          </p:cNvPr>
          <p:cNvSpPr/>
          <p:nvPr/>
        </p:nvSpPr>
        <p:spPr>
          <a:xfrm>
            <a:off x="1053966" y="283550"/>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RENDIMIENTO</a:t>
            </a:r>
            <a:endParaRPr lang="es-CR" sz="2800" b="1" dirty="0">
              <a:latin typeface="Arial Nova Cond Light" panose="020B0306020202020204" pitchFamily="34" charset="0"/>
            </a:endParaRPr>
          </a:p>
        </p:txBody>
      </p:sp>
      <p:sp>
        <p:nvSpPr>
          <p:cNvPr id="8" name="Rectángulo 7">
            <a:extLst>
              <a:ext uri="{FF2B5EF4-FFF2-40B4-BE49-F238E27FC236}">
                <a16:creationId xmlns:a16="http://schemas.microsoft.com/office/drawing/2014/main" id="{EFC2A1F9-9D3B-4859-AB1C-8072E3DE3C4D}"/>
              </a:ext>
            </a:extLst>
          </p:cNvPr>
          <p:cNvSpPr/>
          <p:nvPr/>
        </p:nvSpPr>
        <p:spPr>
          <a:xfrm>
            <a:off x="758573" y="4661702"/>
            <a:ext cx="3377304" cy="481798"/>
          </a:xfrm>
          <a:prstGeom prst="rect">
            <a:avLst/>
          </a:prstGeom>
          <a:noFill/>
          <a:ln w="76200">
            <a:solidFill>
              <a:srgbClr val="2F2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Rectángulo 9">
            <a:extLst>
              <a:ext uri="{FF2B5EF4-FFF2-40B4-BE49-F238E27FC236}">
                <a16:creationId xmlns:a16="http://schemas.microsoft.com/office/drawing/2014/main" id="{1CF53734-75B8-4A66-87E6-35491F470D5D}"/>
              </a:ext>
            </a:extLst>
          </p:cNvPr>
          <p:cNvSpPr/>
          <p:nvPr/>
        </p:nvSpPr>
        <p:spPr>
          <a:xfrm>
            <a:off x="753177" y="3738155"/>
            <a:ext cx="9429815" cy="481798"/>
          </a:xfrm>
          <a:prstGeom prst="rect">
            <a:avLst/>
          </a:prstGeom>
          <a:noFill/>
          <a:ln w="76200">
            <a:solidFill>
              <a:srgbClr val="FCC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Rectángulo 11">
            <a:extLst>
              <a:ext uri="{FF2B5EF4-FFF2-40B4-BE49-F238E27FC236}">
                <a16:creationId xmlns:a16="http://schemas.microsoft.com/office/drawing/2014/main" id="{DE678E65-0E86-4244-847F-9E7686F20A47}"/>
              </a:ext>
            </a:extLst>
          </p:cNvPr>
          <p:cNvSpPr/>
          <p:nvPr/>
        </p:nvSpPr>
        <p:spPr>
          <a:xfrm>
            <a:off x="753177" y="5201399"/>
            <a:ext cx="11184823" cy="431951"/>
          </a:xfrm>
          <a:prstGeom prst="rect">
            <a:avLst/>
          </a:prstGeom>
          <a:noFill/>
          <a:ln w="76200">
            <a:solidFill>
              <a:srgbClr val="90C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57C16FD9-B1B5-4EFF-A3F0-1DCEC467DC0D}"/>
              </a:ext>
            </a:extLst>
          </p:cNvPr>
          <p:cNvSpPr/>
          <p:nvPr/>
        </p:nvSpPr>
        <p:spPr>
          <a:xfrm>
            <a:off x="5144267" y="896506"/>
            <a:ext cx="5038725" cy="455692"/>
          </a:xfrm>
          <a:prstGeom prst="rect">
            <a:avLst/>
          </a:prstGeom>
          <a:noFill/>
          <a:ln w="76200">
            <a:solidFill>
              <a:srgbClr val="2F2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solidFill>
                  <a:srgbClr val="2F2F8C"/>
                </a:solidFill>
              </a:rPr>
              <a:t>JUSTIFICACIÓN META NO APLICA</a:t>
            </a:r>
          </a:p>
        </p:txBody>
      </p:sp>
      <p:sp>
        <p:nvSpPr>
          <p:cNvPr id="16" name="Rectángulo 15">
            <a:extLst>
              <a:ext uri="{FF2B5EF4-FFF2-40B4-BE49-F238E27FC236}">
                <a16:creationId xmlns:a16="http://schemas.microsoft.com/office/drawing/2014/main" id="{624317DA-102D-4630-895D-7B9A84BF5D75}"/>
              </a:ext>
            </a:extLst>
          </p:cNvPr>
          <p:cNvSpPr/>
          <p:nvPr/>
        </p:nvSpPr>
        <p:spPr>
          <a:xfrm>
            <a:off x="5144266" y="254866"/>
            <a:ext cx="5038726" cy="455692"/>
          </a:xfrm>
          <a:prstGeom prst="rect">
            <a:avLst/>
          </a:prstGeom>
          <a:noFill/>
          <a:ln w="76200">
            <a:solidFill>
              <a:srgbClr val="FCC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solidFill>
                  <a:srgbClr val="2F2F8C"/>
                </a:solidFill>
              </a:rPr>
              <a:t>OBSERVACIÓN OPTATIVA SOBRE LA META</a:t>
            </a:r>
          </a:p>
        </p:txBody>
      </p:sp>
      <p:sp>
        <p:nvSpPr>
          <p:cNvPr id="18" name="Rectángulo 17">
            <a:extLst>
              <a:ext uri="{FF2B5EF4-FFF2-40B4-BE49-F238E27FC236}">
                <a16:creationId xmlns:a16="http://schemas.microsoft.com/office/drawing/2014/main" id="{F4DF8968-8903-44D0-86BF-755E9513C28C}"/>
              </a:ext>
            </a:extLst>
          </p:cNvPr>
          <p:cNvSpPr/>
          <p:nvPr/>
        </p:nvSpPr>
        <p:spPr>
          <a:xfrm>
            <a:off x="5144266" y="1499684"/>
            <a:ext cx="5038726" cy="455692"/>
          </a:xfrm>
          <a:prstGeom prst="rect">
            <a:avLst/>
          </a:prstGeom>
          <a:noFill/>
          <a:ln w="76200">
            <a:solidFill>
              <a:srgbClr val="90C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solidFill>
                  <a:srgbClr val="2F2F8C"/>
                </a:solidFill>
              </a:rPr>
              <a:t>JUSTIFICACIÓN CAMBIO NIVEL META</a:t>
            </a:r>
          </a:p>
        </p:txBody>
      </p:sp>
      <p:grpSp>
        <p:nvGrpSpPr>
          <p:cNvPr id="13" name="Grupo 12">
            <a:extLst>
              <a:ext uri="{FF2B5EF4-FFF2-40B4-BE49-F238E27FC236}">
                <a16:creationId xmlns:a16="http://schemas.microsoft.com/office/drawing/2014/main" id="{C5E8397E-9E5F-409C-B595-24CE1DA0F97F}"/>
              </a:ext>
            </a:extLst>
          </p:cNvPr>
          <p:cNvGrpSpPr/>
          <p:nvPr/>
        </p:nvGrpSpPr>
        <p:grpSpPr>
          <a:xfrm>
            <a:off x="-6077" y="0"/>
            <a:ext cx="345775" cy="6860460"/>
            <a:chOff x="-7598" y="-2460"/>
            <a:chExt cx="345775" cy="6860460"/>
          </a:xfrm>
        </p:grpSpPr>
        <p:sp>
          <p:nvSpPr>
            <p:cNvPr id="15" name="Rectángulo 14">
              <a:extLst>
                <a:ext uri="{FF2B5EF4-FFF2-40B4-BE49-F238E27FC236}">
                  <a16:creationId xmlns:a16="http://schemas.microsoft.com/office/drawing/2014/main" id="{BCB955EC-6AD5-4333-89FA-C13666877BA9}"/>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50208F6F-5919-4895-9470-9084E83A1FAB}"/>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C742EFEE-489C-4288-AFA7-8886FC7793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1" name="Rectángulo 20">
              <a:extLst>
                <a:ext uri="{FF2B5EF4-FFF2-40B4-BE49-F238E27FC236}">
                  <a16:creationId xmlns:a16="http://schemas.microsoft.com/office/drawing/2014/main" id="{3002295A-945D-4C2B-9899-30F0C9C32DF8}"/>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3" name="Rectángulo 22">
              <a:extLst>
                <a:ext uri="{FF2B5EF4-FFF2-40B4-BE49-F238E27FC236}">
                  <a16:creationId xmlns:a16="http://schemas.microsoft.com/office/drawing/2014/main" id="{1C687771-8583-4ACB-B470-D93BDB250D6B}"/>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392288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21</a:t>
            </a:fld>
            <a:endParaRPr lang="en-US"/>
          </a:p>
        </p:txBody>
      </p:sp>
      <p:pic>
        <p:nvPicPr>
          <p:cNvPr id="4098" name="Imagen 1">
            <a:extLst>
              <a:ext uri="{FF2B5EF4-FFF2-40B4-BE49-F238E27FC236}">
                <a16:creationId xmlns:a16="http://schemas.microsoft.com/office/drawing/2014/main" id="{12D7FDF1-47B4-4495-A615-07304AF97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138" y="1905000"/>
            <a:ext cx="7116849" cy="188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esquinas redondeadas 2">
            <a:extLst>
              <a:ext uri="{FF2B5EF4-FFF2-40B4-BE49-F238E27FC236}">
                <a16:creationId xmlns:a16="http://schemas.microsoft.com/office/drawing/2014/main" id="{B1529AF4-3C40-43BF-9D0D-A3E9330531B7}"/>
              </a:ext>
            </a:extLst>
          </p:cNvPr>
          <p:cNvSpPr/>
          <p:nvPr/>
        </p:nvSpPr>
        <p:spPr>
          <a:xfrm>
            <a:off x="584717" y="267107"/>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RENDIMIENTO</a:t>
            </a:r>
            <a:endParaRPr lang="es-CR" sz="2800" b="1" dirty="0">
              <a:latin typeface="Arial Nova Cond Light" panose="020B0306020202020204" pitchFamily="34" charset="0"/>
            </a:endParaRPr>
          </a:p>
        </p:txBody>
      </p:sp>
      <p:sp>
        <p:nvSpPr>
          <p:cNvPr id="7" name="Rectángulo: esquinas redondeadas 6">
            <a:extLst>
              <a:ext uri="{FF2B5EF4-FFF2-40B4-BE49-F238E27FC236}">
                <a16:creationId xmlns:a16="http://schemas.microsoft.com/office/drawing/2014/main" id="{BF5ACF58-8822-4BA0-9671-643BAF3C33E2}"/>
              </a:ext>
            </a:extLst>
          </p:cNvPr>
          <p:cNvSpPr/>
          <p:nvPr/>
        </p:nvSpPr>
        <p:spPr>
          <a:xfrm>
            <a:off x="4810125" y="4448175"/>
            <a:ext cx="6181725" cy="1403350"/>
          </a:xfrm>
          <a:prstGeom prst="roundRect">
            <a:avLst/>
          </a:prstGeom>
          <a:solidFill>
            <a:srgbClr val="90C2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8" name="CuadroTexto 7">
            <a:extLst>
              <a:ext uri="{FF2B5EF4-FFF2-40B4-BE49-F238E27FC236}">
                <a16:creationId xmlns:a16="http://schemas.microsoft.com/office/drawing/2014/main" id="{A7145312-A04A-4A09-9715-DEB50EA4805F}"/>
              </a:ext>
            </a:extLst>
          </p:cNvPr>
          <p:cNvSpPr txBox="1"/>
          <p:nvPr/>
        </p:nvSpPr>
        <p:spPr>
          <a:xfrm>
            <a:off x="4810124" y="4734352"/>
            <a:ext cx="6181725" cy="830997"/>
          </a:xfrm>
          <a:prstGeom prst="rect">
            <a:avLst/>
          </a:prstGeom>
          <a:noFill/>
        </p:spPr>
        <p:txBody>
          <a:bodyPr wrap="square" rtlCol="0">
            <a:spAutoFit/>
          </a:bodyPr>
          <a:lstStyle/>
          <a:p>
            <a:pPr algn="ctr"/>
            <a:r>
              <a:rPr lang="es-CR" sz="2400" b="1" dirty="0">
                <a:solidFill>
                  <a:schemeClr val="bg1"/>
                </a:solidFill>
                <a:latin typeface="Arial Narrow" panose="020B0606020202030204" pitchFamily="34" charset="0"/>
              </a:rPr>
              <a:t>SE REALIZAN LOS MISMOS </a:t>
            </a:r>
          </a:p>
          <a:p>
            <a:pPr algn="ctr"/>
            <a:r>
              <a:rPr lang="es-CR" sz="2400" b="1" dirty="0">
                <a:solidFill>
                  <a:schemeClr val="bg1"/>
                </a:solidFill>
                <a:latin typeface="Arial Narrow" panose="020B0606020202030204" pitchFamily="34" charset="0"/>
              </a:rPr>
              <a:t>PASOS DESCRITOS ANTERIORMENTE</a:t>
            </a:r>
          </a:p>
        </p:txBody>
      </p:sp>
      <p:grpSp>
        <p:nvGrpSpPr>
          <p:cNvPr id="9" name="Grupo 8">
            <a:extLst>
              <a:ext uri="{FF2B5EF4-FFF2-40B4-BE49-F238E27FC236}">
                <a16:creationId xmlns:a16="http://schemas.microsoft.com/office/drawing/2014/main" id="{2B94E282-253F-45F6-BAE3-E5FF13639130}"/>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D8C990A3-E5BF-4568-AC7C-0BD01E1228F6}"/>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B7EA0595-45F6-4C40-9A2F-59D29D60924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209BD0AE-4CA8-4745-B98C-E87133ECF0C2}"/>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F5818D4F-6370-4CA1-8502-D6C3398E4A58}"/>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4315917D-FE28-40A6-8EA6-D5F5AADC6190}"/>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396853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a:xfrm>
            <a:off x="8157727" y="5888472"/>
            <a:ext cx="2743200" cy="365125"/>
          </a:xfrm>
        </p:spPr>
        <p:txBody>
          <a:bodyPr/>
          <a:lstStyle/>
          <a:p>
            <a:fld id="{F9E64DDC-A481-469D-9613-0D3E8E3361C4}" type="slidenum">
              <a:rPr lang="en-US" smtClean="0"/>
              <a:t>22</a:t>
            </a:fld>
            <a:endParaRPr lang="en-US"/>
          </a:p>
        </p:txBody>
      </p:sp>
      <p:sp>
        <p:nvSpPr>
          <p:cNvPr id="6" name="Rectángulo: esquinas redondeadas 5">
            <a:extLst>
              <a:ext uri="{FF2B5EF4-FFF2-40B4-BE49-F238E27FC236}">
                <a16:creationId xmlns:a16="http://schemas.microsoft.com/office/drawing/2014/main" id="{64C1C2D9-0774-4E0B-A87D-F44CF9D8E2C7}"/>
              </a:ext>
            </a:extLst>
          </p:cNvPr>
          <p:cNvSpPr/>
          <p:nvPr/>
        </p:nvSpPr>
        <p:spPr>
          <a:xfrm>
            <a:off x="908567" y="267107"/>
            <a:ext cx="3368842" cy="85915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MEJORA</a:t>
            </a:r>
            <a:endParaRPr lang="es-CR" sz="2800" b="1" dirty="0">
              <a:latin typeface="Arial Nova Cond Light" panose="020B0306020202020204" pitchFamily="34" charset="0"/>
            </a:endParaRPr>
          </a:p>
        </p:txBody>
      </p:sp>
      <p:pic>
        <p:nvPicPr>
          <p:cNvPr id="7" name="Imagen 6">
            <a:extLst>
              <a:ext uri="{FF2B5EF4-FFF2-40B4-BE49-F238E27FC236}">
                <a16:creationId xmlns:a16="http://schemas.microsoft.com/office/drawing/2014/main" id="{B12DF005-2B7C-4492-B206-06A22546C95F}"/>
              </a:ext>
            </a:extLst>
          </p:cNvPr>
          <p:cNvPicPr>
            <a:picLocks noChangeAspect="1"/>
          </p:cNvPicPr>
          <p:nvPr/>
        </p:nvPicPr>
        <p:blipFill rotWithShape="1">
          <a:blip r:embed="rId2"/>
          <a:srcRect l="2884" r="1309"/>
          <a:stretch/>
        </p:blipFill>
        <p:spPr>
          <a:xfrm>
            <a:off x="1128277" y="1393371"/>
            <a:ext cx="9772650" cy="4996751"/>
          </a:xfrm>
          <a:prstGeom prst="rect">
            <a:avLst/>
          </a:prstGeom>
        </p:spPr>
      </p:pic>
      <p:grpSp>
        <p:nvGrpSpPr>
          <p:cNvPr id="8" name="Grupo 7">
            <a:extLst>
              <a:ext uri="{FF2B5EF4-FFF2-40B4-BE49-F238E27FC236}">
                <a16:creationId xmlns:a16="http://schemas.microsoft.com/office/drawing/2014/main" id="{845C46AB-9826-4A7F-9CA5-47BB3F2839D0}"/>
              </a:ext>
            </a:extLst>
          </p:cNvPr>
          <p:cNvGrpSpPr/>
          <p:nvPr/>
        </p:nvGrpSpPr>
        <p:grpSpPr>
          <a:xfrm>
            <a:off x="-6077" y="0"/>
            <a:ext cx="345775" cy="6860460"/>
            <a:chOff x="-7598" y="-2460"/>
            <a:chExt cx="345775" cy="6860460"/>
          </a:xfrm>
        </p:grpSpPr>
        <p:sp>
          <p:nvSpPr>
            <p:cNvPr id="9" name="Rectángulo 8">
              <a:extLst>
                <a:ext uri="{FF2B5EF4-FFF2-40B4-BE49-F238E27FC236}">
                  <a16:creationId xmlns:a16="http://schemas.microsoft.com/office/drawing/2014/main" id="{9FE66559-8458-4B51-B64C-9FBB66631492}"/>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0" name="Rectángulo 9">
              <a:extLst>
                <a:ext uri="{FF2B5EF4-FFF2-40B4-BE49-F238E27FC236}">
                  <a16:creationId xmlns:a16="http://schemas.microsoft.com/office/drawing/2014/main" id="{AF7D611D-C495-48D1-AD53-D6C6109EF816}"/>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1" name="Rectángulo 10">
              <a:extLst>
                <a:ext uri="{FF2B5EF4-FFF2-40B4-BE49-F238E27FC236}">
                  <a16:creationId xmlns:a16="http://schemas.microsoft.com/office/drawing/2014/main" id="{34403BF6-02F8-4E08-A801-F996D8895FC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Rectángulo 11">
              <a:extLst>
                <a:ext uri="{FF2B5EF4-FFF2-40B4-BE49-F238E27FC236}">
                  <a16:creationId xmlns:a16="http://schemas.microsoft.com/office/drawing/2014/main" id="{C26B0716-2262-4FFA-9EBC-958F3552358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31CCC868-88CD-4412-A69E-914BFFD79E7B}"/>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149789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025DF92-8C55-4569-8864-2FF64C249F1D}"/>
              </a:ext>
            </a:extLst>
          </p:cNvPr>
          <p:cNvSpPr>
            <a:spLocks noGrp="1"/>
          </p:cNvSpPr>
          <p:nvPr>
            <p:ph type="sldNum" sz="quarter" idx="12"/>
          </p:nvPr>
        </p:nvSpPr>
        <p:spPr/>
        <p:txBody>
          <a:bodyPr/>
          <a:lstStyle/>
          <a:p>
            <a:fld id="{F9E64DDC-A481-469D-9613-0D3E8E3361C4}" type="slidenum">
              <a:rPr lang="en-US" smtClean="0"/>
              <a:t>23</a:t>
            </a:fld>
            <a:endParaRPr lang="en-US"/>
          </a:p>
        </p:txBody>
      </p:sp>
      <p:pic>
        <p:nvPicPr>
          <p:cNvPr id="2" name="Imagen 1">
            <a:extLst>
              <a:ext uri="{FF2B5EF4-FFF2-40B4-BE49-F238E27FC236}">
                <a16:creationId xmlns:a16="http://schemas.microsoft.com/office/drawing/2014/main" id="{065EE030-6B77-4913-833A-5AD8A23ABBE2}"/>
              </a:ext>
            </a:extLst>
          </p:cNvPr>
          <p:cNvPicPr>
            <a:picLocks noChangeAspect="1"/>
          </p:cNvPicPr>
          <p:nvPr/>
        </p:nvPicPr>
        <p:blipFill>
          <a:blip r:embed="rId2"/>
          <a:stretch>
            <a:fillRect/>
          </a:stretch>
        </p:blipFill>
        <p:spPr>
          <a:xfrm>
            <a:off x="1571699" y="1390432"/>
            <a:ext cx="9696450" cy="4781550"/>
          </a:xfrm>
          <a:prstGeom prst="rect">
            <a:avLst/>
          </a:prstGeom>
        </p:spPr>
      </p:pic>
      <p:sp>
        <p:nvSpPr>
          <p:cNvPr id="7" name="Rectángulo: esquinas redondeadas 6">
            <a:extLst>
              <a:ext uri="{FF2B5EF4-FFF2-40B4-BE49-F238E27FC236}">
                <a16:creationId xmlns:a16="http://schemas.microsoft.com/office/drawing/2014/main" id="{562DAAAB-7A7A-46B5-9725-DC4405416253}"/>
              </a:ext>
            </a:extLst>
          </p:cNvPr>
          <p:cNvSpPr/>
          <p:nvPr/>
        </p:nvSpPr>
        <p:spPr>
          <a:xfrm>
            <a:off x="620886" y="142687"/>
            <a:ext cx="3357966" cy="87853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PLANES DE MEJORA</a:t>
            </a:r>
            <a:endParaRPr lang="es-CR" sz="2800" b="1" dirty="0">
              <a:latin typeface="Arial Nova Cond Light" panose="020B0306020202020204" pitchFamily="34" charset="0"/>
            </a:endParaRPr>
          </a:p>
        </p:txBody>
      </p:sp>
      <p:grpSp>
        <p:nvGrpSpPr>
          <p:cNvPr id="8" name="Grupo 7">
            <a:extLst>
              <a:ext uri="{FF2B5EF4-FFF2-40B4-BE49-F238E27FC236}">
                <a16:creationId xmlns:a16="http://schemas.microsoft.com/office/drawing/2014/main" id="{13B60906-296B-4B70-9335-A0F585ED75DD}"/>
              </a:ext>
            </a:extLst>
          </p:cNvPr>
          <p:cNvGrpSpPr/>
          <p:nvPr/>
        </p:nvGrpSpPr>
        <p:grpSpPr>
          <a:xfrm>
            <a:off x="-6077" y="0"/>
            <a:ext cx="345775" cy="6860460"/>
            <a:chOff x="-7598" y="-2460"/>
            <a:chExt cx="345775" cy="6860460"/>
          </a:xfrm>
        </p:grpSpPr>
        <p:sp>
          <p:nvSpPr>
            <p:cNvPr id="9" name="Rectángulo 8">
              <a:extLst>
                <a:ext uri="{FF2B5EF4-FFF2-40B4-BE49-F238E27FC236}">
                  <a16:creationId xmlns:a16="http://schemas.microsoft.com/office/drawing/2014/main" id="{7EA3EB5C-C81F-4364-A6BC-8DFBA6F652C9}"/>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0" name="Rectángulo 9">
              <a:extLst>
                <a:ext uri="{FF2B5EF4-FFF2-40B4-BE49-F238E27FC236}">
                  <a16:creationId xmlns:a16="http://schemas.microsoft.com/office/drawing/2014/main" id="{EC5A5969-403C-4A10-9FBD-84222E8111DF}"/>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98B0A3D2-EBF0-4025-B780-EA47A29CEA61}"/>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8374617D-EA3F-4D17-9DA1-488575F3C10D}"/>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Rectángulo 14">
              <a:extLst>
                <a:ext uri="{FF2B5EF4-FFF2-40B4-BE49-F238E27FC236}">
                  <a16:creationId xmlns:a16="http://schemas.microsoft.com/office/drawing/2014/main" id="{3F1A0BE5-6363-4C7A-8326-C116B448CD79}"/>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252319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mbo 6">
            <a:extLst>
              <a:ext uri="{FF2B5EF4-FFF2-40B4-BE49-F238E27FC236}">
                <a16:creationId xmlns:a16="http://schemas.microsoft.com/office/drawing/2014/main" id="{00630BA7-DD68-414E-87DA-44B967C56325}"/>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4113816" y="2240714"/>
            <a:ext cx="4456854" cy="2579513"/>
          </a:xfrm>
        </p:spPr>
        <p:txBody>
          <a:bodyPr>
            <a:normAutofit/>
          </a:bodyPr>
          <a:lstStyle/>
          <a:p>
            <a:pPr algn="ctr"/>
            <a:r>
              <a:rPr lang="es-CR" sz="40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¿CÓMO EMITIR EL RESULTADO</a:t>
            </a:r>
            <a:br>
              <a:rPr lang="es-CR" sz="40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br>
            <a:r>
              <a:rPr lang="es-CR" sz="40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 DE LA EVALUACIÓN?</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3</a:t>
            </a:r>
          </a:p>
        </p:txBody>
      </p:sp>
    </p:spTree>
    <p:extLst>
      <p:ext uri="{BB962C8B-B14F-4D97-AF65-F5344CB8AC3E}">
        <p14:creationId xmlns:p14="http://schemas.microsoft.com/office/powerpoint/2010/main" val="384724044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692647-0D06-4EDD-93E8-215C05850563}"/>
              </a:ext>
            </a:extLst>
          </p:cNvPr>
          <p:cNvPicPr>
            <a:picLocks noChangeAspect="1"/>
          </p:cNvPicPr>
          <p:nvPr/>
        </p:nvPicPr>
        <p:blipFill>
          <a:blip r:embed="rId3"/>
          <a:stretch>
            <a:fillRect/>
          </a:stretch>
        </p:blipFill>
        <p:spPr>
          <a:xfrm>
            <a:off x="1476104" y="1674150"/>
            <a:ext cx="9553302" cy="4907992"/>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444138" y="12157"/>
            <a:ext cx="11617234" cy="1661993"/>
          </a:xfrm>
          <a:prstGeom prst="rect">
            <a:avLst/>
          </a:prstGeom>
          <a:noFill/>
        </p:spPr>
        <p:txBody>
          <a:bodyPr wrap="square" rtlCol="0">
            <a:spAutoFit/>
          </a:bodyPr>
          <a:lstStyle/>
          <a:p>
            <a:pPr algn="ctr"/>
            <a:r>
              <a:rPr lang="es-CR" sz="3400" dirty="0">
                <a:solidFill>
                  <a:srgbClr val="44546A"/>
                </a:solidFill>
                <a:latin typeface="Century Gothic" panose="020B0502020202020204" pitchFamily="34" charset="0"/>
              </a:rPr>
              <a:t>Cuando termine de realizar la evaluación podrá comprobarlo, ya que en la parte superior derecha de la pantalla se mostrará el “100% completado”</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3" name="Imagen 22">
            <a:extLst>
              <a:ext uri="{FF2B5EF4-FFF2-40B4-BE49-F238E27FC236}">
                <a16:creationId xmlns:a16="http://schemas.microsoft.com/office/drawing/2014/main" id="{5F16D315-7A28-46D1-AB0A-92863641D37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959074">
            <a:off x="10436380" y="2219227"/>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64440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10052 -0.11088 C -0.03151 -0.11088 0.02448 -0.05486 0.02448 0.01412 C 0.02448 0.0831 -0.03151 0.13912 -0.10052 0.13912 C -0.16953 0.13912 -0.22552 0.0831 -0.22552 0.01412 C -0.22552 -0.05486 -0.16953 -0.11088 -0.10052 -0.11088 Z " pathEditMode="relative" rAng="0" ptsTypes="AAAAA">
                                      <p:cBhvr>
                                        <p:cTn id="6" dur="2000" fill="hold"/>
                                        <p:tgtEl>
                                          <p:spTgt spid="23"/>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692647-0D06-4EDD-93E8-215C05850563}"/>
              </a:ext>
            </a:extLst>
          </p:cNvPr>
          <p:cNvPicPr>
            <a:picLocks noChangeAspect="1"/>
          </p:cNvPicPr>
          <p:nvPr/>
        </p:nvPicPr>
        <p:blipFill>
          <a:blip r:embed="rId3"/>
          <a:stretch>
            <a:fillRect/>
          </a:stretch>
        </p:blipFill>
        <p:spPr>
          <a:xfrm>
            <a:off x="1476104" y="1674150"/>
            <a:ext cx="9553302" cy="4907992"/>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444138" y="12157"/>
            <a:ext cx="11617234" cy="1661993"/>
          </a:xfrm>
          <a:prstGeom prst="rect">
            <a:avLst/>
          </a:prstGeom>
          <a:noFill/>
        </p:spPr>
        <p:txBody>
          <a:bodyPr wrap="square" rtlCol="0">
            <a:spAutoFit/>
          </a:bodyPr>
          <a:lstStyle/>
          <a:p>
            <a:pPr algn="ctr"/>
            <a:r>
              <a:rPr lang="es-CR" sz="3400" dirty="0">
                <a:solidFill>
                  <a:srgbClr val="44546A"/>
                </a:solidFill>
                <a:latin typeface="Century Gothic" panose="020B0502020202020204" pitchFamily="34" charset="0"/>
              </a:rPr>
              <a:t>Asimismo, el sistema habilitará las funcionalidades  “Generar comprobante” y de “Notificar al colaborador”</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3" name="Imagen 22">
            <a:extLst>
              <a:ext uri="{FF2B5EF4-FFF2-40B4-BE49-F238E27FC236}">
                <a16:creationId xmlns:a16="http://schemas.microsoft.com/office/drawing/2014/main" id="{5F16D315-7A28-46D1-AB0A-92863641D37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959074">
            <a:off x="7266460" y="3956231"/>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54173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10052 -0.11088 C -0.03151 -0.11088 0.02448 -0.05487 0.02448 0.01412 C 0.02448 0.0831 -0.03151 0.13912 -0.10052 0.13912 C -0.16953 0.13912 -0.22552 0.0831 -0.22552 0.01412 C -0.22552 -0.05487 -0.16953 -0.11088 -0.10052 -0.11088 Z " pathEditMode="relative" rAng="0" ptsTypes="AAAAA">
                                      <p:cBhvr>
                                        <p:cTn id="6" dur="2000" fill="hold"/>
                                        <p:tgtEl>
                                          <p:spTgt spid="23"/>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286E2E1-3E16-4081-90EF-C69C6E260AEE}"/>
              </a:ext>
            </a:extLst>
          </p:cNvPr>
          <p:cNvPicPr>
            <a:picLocks noChangeAspect="1"/>
          </p:cNvPicPr>
          <p:nvPr/>
        </p:nvPicPr>
        <p:blipFill>
          <a:blip r:embed="rId3"/>
          <a:stretch>
            <a:fillRect/>
          </a:stretch>
        </p:blipFill>
        <p:spPr>
          <a:xfrm>
            <a:off x="1902824" y="1700991"/>
            <a:ext cx="8538753" cy="4386769"/>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444138" y="12157"/>
            <a:ext cx="11617234" cy="1661993"/>
          </a:xfrm>
          <a:prstGeom prst="rect">
            <a:avLst/>
          </a:prstGeom>
          <a:noFill/>
        </p:spPr>
        <p:txBody>
          <a:bodyPr wrap="square" rtlCol="0">
            <a:spAutoFit/>
          </a:bodyPr>
          <a:lstStyle/>
          <a:p>
            <a:pPr algn="ctr"/>
            <a:r>
              <a:rPr lang="es-CR" sz="3400" dirty="0">
                <a:solidFill>
                  <a:srgbClr val="44546A"/>
                </a:solidFill>
                <a:latin typeface="Century Gothic" panose="020B0502020202020204" pitchFamily="34" charset="0"/>
              </a:rPr>
              <a:t>Al hacer clic en “Generar comprobante” el sistema descargará un documento en formato PDF, el cual podrá imprimir o guardar</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3" name="Imagen 22">
            <a:extLst>
              <a:ext uri="{FF2B5EF4-FFF2-40B4-BE49-F238E27FC236}">
                <a16:creationId xmlns:a16="http://schemas.microsoft.com/office/drawing/2014/main" id="{5F16D315-7A28-46D1-AB0A-92863641D37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8104368">
            <a:off x="3887536" y="3279577"/>
            <a:ext cx="1229595" cy="1229595"/>
          </a:xfrm>
          <a:prstGeom prst="rect">
            <a:avLst/>
          </a:prstGeom>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CF506BF4-DF1E-40F7-8C1A-A81094BEB48F}"/>
              </a:ext>
            </a:extLst>
          </p:cNvPr>
          <p:cNvSpPr txBox="1"/>
          <p:nvPr/>
        </p:nvSpPr>
        <p:spPr>
          <a:xfrm>
            <a:off x="337529" y="6281934"/>
            <a:ext cx="11861011" cy="584775"/>
          </a:xfrm>
          <a:prstGeom prst="rect">
            <a:avLst/>
          </a:prstGeom>
          <a:solidFill>
            <a:srgbClr val="1073A4"/>
          </a:solidFill>
        </p:spPr>
        <p:txBody>
          <a:bodyPr wrap="square" rtlCol="0">
            <a:spAutoFit/>
          </a:bodyPr>
          <a:lstStyle/>
          <a:p>
            <a:pPr algn="ctr"/>
            <a:r>
              <a:rPr lang="es-CR" sz="1600" b="1" dirty="0">
                <a:solidFill>
                  <a:schemeClr val="bg1"/>
                </a:solidFill>
                <a:latin typeface="Century Gothic" panose="020B0502020202020204" pitchFamily="34" charset="0"/>
              </a:rPr>
              <a:t>Esta opción se habilitó con el objetivo de que la persona evaluadora pueda utilizar este documento en el momento que realice la reunión de seguimiento o evaluación final con la persona evaluada.</a:t>
            </a:r>
          </a:p>
        </p:txBody>
      </p:sp>
    </p:spTree>
    <p:extLst>
      <p:ext uri="{BB962C8B-B14F-4D97-AF65-F5344CB8AC3E}">
        <p14:creationId xmlns:p14="http://schemas.microsoft.com/office/powerpoint/2010/main" val="1502417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286E2E1-3E16-4081-90EF-C69C6E260AEE}"/>
              </a:ext>
            </a:extLst>
          </p:cNvPr>
          <p:cNvPicPr>
            <a:picLocks noChangeAspect="1"/>
          </p:cNvPicPr>
          <p:nvPr/>
        </p:nvPicPr>
        <p:blipFill>
          <a:blip r:embed="rId3"/>
          <a:stretch>
            <a:fillRect/>
          </a:stretch>
        </p:blipFill>
        <p:spPr>
          <a:xfrm>
            <a:off x="1794510" y="1506700"/>
            <a:ext cx="8602980" cy="4419766"/>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444138" y="12157"/>
            <a:ext cx="11617234" cy="1384995"/>
          </a:xfrm>
          <a:prstGeom prst="rect">
            <a:avLst/>
          </a:prstGeom>
          <a:noFill/>
        </p:spPr>
        <p:txBody>
          <a:bodyPr wrap="square" rtlCol="0">
            <a:spAutoFit/>
          </a:bodyPr>
          <a:lstStyle/>
          <a:p>
            <a:pPr algn="ctr"/>
            <a:r>
              <a:rPr lang="es-CR" sz="2800" dirty="0">
                <a:solidFill>
                  <a:srgbClr val="44546A"/>
                </a:solidFill>
                <a:latin typeface="Century Gothic" panose="020B0502020202020204" pitchFamily="34" charset="0"/>
              </a:rPr>
              <a:t>Después de la reunión de seguimiento o la evaluación final, debe notificar a la persona evaluada el resultado obtenido, para lo cual deberá hacer clic en “Notificar al colaborador”</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3" name="Imagen 22">
            <a:extLst>
              <a:ext uri="{FF2B5EF4-FFF2-40B4-BE49-F238E27FC236}">
                <a16:creationId xmlns:a16="http://schemas.microsoft.com/office/drawing/2014/main" id="{5F16D315-7A28-46D1-AB0A-92863641D37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3495632" flipH="1">
            <a:off x="7257751" y="3075890"/>
            <a:ext cx="1229595" cy="1229595"/>
          </a:xfrm>
          <a:prstGeom prst="rect">
            <a:avLst/>
          </a:prstGeom>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4C2A8685-9C2A-4144-8AF4-CE90E1487AF1}"/>
              </a:ext>
            </a:extLst>
          </p:cNvPr>
          <p:cNvSpPr txBox="1"/>
          <p:nvPr/>
        </p:nvSpPr>
        <p:spPr>
          <a:xfrm>
            <a:off x="337529" y="6276594"/>
            <a:ext cx="11861011" cy="830997"/>
          </a:xfrm>
          <a:prstGeom prst="rect">
            <a:avLst/>
          </a:prstGeom>
          <a:solidFill>
            <a:srgbClr val="1073A4"/>
          </a:solidFill>
        </p:spPr>
        <p:txBody>
          <a:bodyPr wrap="square" rtlCol="0">
            <a:spAutoFit/>
          </a:bodyPr>
          <a:lstStyle/>
          <a:p>
            <a:pPr algn="ctr"/>
            <a:r>
              <a:rPr lang="es-CR" sz="1600" b="1" dirty="0">
                <a:solidFill>
                  <a:schemeClr val="bg1"/>
                </a:solidFill>
                <a:latin typeface="Century Gothic" panose="020B0502020202020204" pitchFamily="34" charset="0"/>
              </a:rPr>
              <a:t>La notificación será remitida automáticamente vía correo electrónico. Si la persona evaluada no tiene los medios para recibir la notificación de manera electrónica, deberá efectuarse de manera física. Solicitando un recibido de éste</a:t>
            </a:r>
          </a:p>
        </p:txBody>
      </p:sp>
    </p:spTree>
    <p:extLst>
      <p:ext uri="{BB962C8B-B14F-4D97-AF65-F5344CB8AC3E}">
        <p14:creationId xmlns:p14="http://schemas.microsoft.com/office/powerpoint/2010/main" val="4245386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7805F9-69AD-4082-958F-A9C240C88F77}"/>
              </a:ext>
            </a:extLst>
          </p:cNvPr>
          <p:cNvPicPr>
            <a:picLocks noChangeAspect="1"/>
          </p:cNvPicPr>
          <p:nvPr/>
        </p:nvPicPr>
        <p:blipFill rotWithShape="1">
          <a:blip r:embed="rId3"/>
          <a:srcRect l="618" r="1157"/>
          <a:stretch/>
        </p:blipFill>
        <p:spPr>
          <a:xfrm>
            <a:off x="1489166" y="2944942"/>
            <a:ext cx="9544594" cy="2128261"/>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1423851" y="340700"/>
            <a:ext cx="9675223" cy="2185214"/>
          </a:xfrm>
          <a:prstGeom prst="rect">
            <a:avLst/>
          </a:prstGeom>
          <a:noFill/>
        </p:spPr>
        <p:txBody>
          <a:bodyPr wrap="square" rtlCol="0">
            <a:spAutoFit/>
          </a:bodyPr>
          <a:lstStyle/>
          <a:p>
            <a:pPr algn="ctr"/>
            <a:r>
              <a:rPr lang="es-CR" sz="3400" dirty="0">
                <a:solidFill>
                  <a:srgbClr val="44546A"/>
                </a:solidFill>
                <a:latin typeface="Century Gothic" panose="020B0502020202020204" pitchFamily="34" charset="0"/>
              </a:rPr>
              <a:t>El sistema generará un cuadro de texto, en el que confirma el envío de la notificación a la persona evaluada. Para cerrar la ventana haga clic en “Aceptar”</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3" name="Imagen 22">
            <a:extLst>
              <a:ext uri="{FF2B5EF4-FFF2-40B4-BE49-F238E27FC236}">
                <a16:creationId xmlns:a16="http://schemas.microsoft.com/office/drawing/2014/main" id="{5F16D315-7A28-46D1-AB0A-92863641D37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526435" flipH="1">
            <a:off x="2851216" y="4360708"/>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03926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mbo 11">
            <a:extLst>
              <a:ext uri="{FF2B5EF4-FFF2-40B4-BE49-F238E27FC236}">
                <a16:creationId xmlns:a16="http://schemas.microsoft.com/office/drawing/2014/main" id="{00E3ED5E-60AC-4C3D-89CA-BC8CA89CD4BE}"/>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3960413" y="950445"/>
            <a:ext cx="4763659" cy="5255395"/>
          </a:xfrm>
        </p:spPr>
        <p:txBody>
          <a:bodyPr>
            <a:normAutofit/>
          </a:bodyPr>
          <a:lstStyle/>
          <a:p>
            <a:pPr algn="ctr"/>
            <a:r>
              <a:rPr lang="es-CR" sz="48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INGRESO</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1</a:t>
            </a:r>
          </a:p>
        </p:txBody>
      </p:sp>
    </p:spTree>
    <p:extLst>
      <p:ext uri="{BB962C8B-B14F-4D97-AF65-F5344CB8AC3E}">
        <p14:creationId xmlns:p14="http://schemas.microsoft.com/office/powerpoint/2010/main" val="370380242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mbo 6">
            <a:extLst>
              <a:ext uri="{FF2B5EF4-FFF2-40B4-BE49-F238E27FC236}">
                <a16:creationId xmlns:a16="http://schemas.microsoft.com/office/drawing/2014/main" id="{00630BA7-DD68-414E-87DA-44B967C56325}"/>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3836435" y="2139240"/>
            <a:ext cx="5011615" cy="2579513"/>
          </a:xfrm>
        </p:spPr>
        <p:txBody>
          <a:bodyPr>
            <a:normAutofit/>
          </a:bodyPr>
          <a:lstStyle/>
          <a:p>
            <a:pPr algn="ctr"/>
            <a:r>
              <a:rPr lang="es-CR" sz="32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¿CÓMO VERIFICAR EL ESTADO DE LAS NOTIFICACIONES O  COMUNICACIONES?</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4</a:t>
            </a:r>
          </a:p>
        </p:txBody>
      </p:sp>
    </p:spTree>
    <p:extLst>
      <p:ext uri="{BB962C8B-B14F-4D97-AF65-F5344CB8AC3E}">
        <p14:creationId xmlns:p14="http://schemas.microsoft.com/office/powerpoint/2010/main" val="280074264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79189FDD-FD77-4755-AEAF-55F00CE82085}"/>
              </a:ext>
            </a:extLst>
          </p:cNvPr>
          <p:cNvSpPr txBox="1"/>
          <p:nvPr/>
        </p:nvSpPr>
        <p:spPr>
          <a:xfrm>
            <a:off x="332509" y="496111"/>
            <a:ext cx="11746280" cy="1369606"/>
          </a:xfrm>
          <a:prstGeom prst="rect">
            <a:avLst/>
          </a:prstGeom>
          <a:noFill/>
        </p:spPr>
        <p:txBody>
          <a:bodyPr wrap="square" rtlCol="0">
            <a:spAutoFit/>
          </a:bodyPr>
          <a:lstStyle/>
          <a:p>
            <a:pPr algn="ctr"/>
            <a:r>
              <a:rPr lang="es-CR" sz="2400" dirty="0">
                <a:solidFill>
                  <a:srgbClr val="44546A"/>
                </a:solidFill>
                <a:latin typeface="Century Gothic" panose="020B0502020202020204" pitchFamily="34" charset="0"/>
              </a:rPr>
              <a:t>Para ver el “Estado de Notificaciones y Comunicaciones” haga clic en el ícono  </a:t>
            </a:r>
          </a:p>
          <a:p>
            <a:pPr algn="ctr"/>
            <a:endParaRPr lang="es-CR" sz="2400" dirty="0">
              <a:solidFill>
                <a:srgbClr val="44546A"/>
              </a:solidFill>
              <a:latin typeface="Century Gothic" panose="020B0502020202020204" pitchFamily="34" charset="0"/>
            </a:endParaRPr>
          </a:p>
          <a:p>
            <a:pPr algn="ctr"/>
            <a:endParaRPr lang="es-CR" sz="1100" b="1" dirty="0">
              <a:solidFill>
                <a:srgbClr val="44546A"/>
              </a:solidFill>
              <a:latin typeface="Century Gothic" panose="020B0502020202020204" pitchFamily="34" charset="0"/>
            </a:endParaRPr>
          </a:p>
        </p:txBody>
      </p:sp>
      <p:grpSp>
        <p:nvGrpSpPr>
          <p:cNvPr id="14" name="Grupo 13">
            <a:extLst>
              <a:ext uri="{FF2B5EF4-FFF2-40B4-BE49-F238E27FC236}">
                <a16:creationId xmlns:a16="http://schemas.microsoft.com/office/drawing/2014/main" id="{5913ED20-B652-4FC1-9647-30A890AE2675}"/>
              </a:ext>
            </a:extLst>
          </p:cNvPr>
          <p:cNvGrpSpPr/>
          <p:nvPr/>
        </p:nvGrpSpPr>
        <p:grpSpPr>
          <a:xfrm>
            <a:off x="0" y="0"/>
            <a:ext cx="339698" cy="6860460"/>
            <a:chOff x="-1521" y="-2460"/>
            <a:chExt cx="339698" cy="6860460"/>
          </a:xfrm>
        </p:grpSpPr>
        <p:sp>
          <p:nvSpPr>
            <p:cNvPr id="15" name="Rectángulo 14">
              <a:extLst>
                <a:ext uri="{FF2B5EF4-FFF2-40B4-BE49-F238E27FC236}">
                  <a16:creationId xmlns:a16="http://schemas.microsoft.com/office/drawing/2014/main" id="{606AC6C0-78C2-48CC-9C12-648644C0395E}"/>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6" name="Rectángulo 15">
              <a:extLst>
                <a:ext uri="{FF2B5EF4-FFF2-40B4-BE49-F238E27FC236}">
                  <a16:creationId xmlns:a16="http://schemas.microsoft.com/office/drawing/2014/main" id="{BA9133CB-871E-4C32-B189-A3158007EE16}"/>
                </a:ext>
              </a:extLst>
            </p:cNvPr>
            <p:cNvSpPr/>
            <p:nvPr/>
          </p:nvSpPr>
          <p:spPr>
            <a:xfrm>
              <a:off x="-1521" y="4147127"/>
              <a:ext cx="339698"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7" name="Rectángulo 16">
              <a:extLst>
                <a:ext uri="{FF2B5EF4-FFF2-40B4-BE49-F238E27FC236}">
                  <a16:creationId xmlns:a16="http://schemas.microsoft.com/office/drawing/2014/main" id="{E80A46BD-C6BD-4DC8-A37A-D77105B0FFC2}"/>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9" name="Rectángulo 18">
              <a:extLst>
                <a:ext uri="{FF2B5EF4-FFF2-40B4-BE49-F238E27FC236}">
                  <a16:creationId xmlns:a16="http://schemas.microsoft.com/office/drawing/2014/main" id="{98CDF123-3A14-49FA-87F1-0DC61591700F}"/>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B2209F0F-E86A-400C-A703-BB0FC6FE490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4" name="Imagen 3">
            <a:extLst>
              <a:ext uri="{FF2B5EF4-FFF2-40B4-BE49-F238E27FC236}">
                <a16:creationId xmlns:a16="http://schemas.microsoft.com/office/drawing/2014/main" id="{3F453956-C186-4A8E-B529-144FE87AEF46}"/>
              </a:ext>
            </a:extLst>
          </p:cNvPr>
          <p:cNvPicPr>
            <a:picLocks noChangeAspect="1"/>
          </p:cNvPicPr>
          <p:nvPr/>
        </p:nvPicPr>
        <p:blipFill>
          <a:blip r:embed="rId3"/>
          <a:stretch>
            <a:fillRect/>
          </a:stretch>
        </p:blipFill>
        <p:spPr>
          <a:xfrm>
            <a:off x="966630" y="1684448"/>
            <a:ext cx="10478038" cy="4242018"/>
          </a:xfrm>
          <a:prstGeom prst="rect">
            <a:avLst/>
          </a:prstGeom>
        </p:spPr>
      </p:pic>
      <p:pic>
        <p:nvPicPr>
          <p:cNvPr id="7" name="Imagen 6">
            <a:extLst>
              <a:ext uri="{FF2B5EF4-FFF2-40B4-BE49-F238E27FC236}">
                <a16:creationId xmlns:a16="http://schemas.microsoft.com/office/drawing/2014/main" id="{3FBAEC1B-64D7-4A80-8B1A-E8ABB39F1436}"/>
              </a:ext>
            </a:extLst>
          </p:cNvPr>
          <p:cNvPicPr>
            <a:picLocks noChangeAspect="1"/>
          </p:cNvPicPr>
          <p:nvPr/>
        </p:nvPicPr>
        <p:blipFill>
          <a:blip r:embed="rId4"/>
          <a:stretch>
            <a:fillRect/>
          </a:stretch>
        </p:blipFill>
        <p:spPr>
          <a:xfrm>
            <a:off x="6805423" y="939615"/>
            <a:ext cx="335296" cy="280488"/>
          </a:xfrm>
          <a:prstGeom prst="rect">
            <a:avLst/>
          </a:prstGeom>
        </p:spPr>
      </p:pic>
      <p:pic>
        <p:nvPicPr>
          <p:cNvPr id="54" name="Imagen 53">
            <a:extLst>
              <a:ext uri="{FF2B5EF4-FFF2-40B4-BE49-F238E27FC236}">
                <a16:creationId xmlns:a16="http://schemas.microsoft.com/office/drawing/2014/main" id="{37423CA3-4AB3-4A67-A09C-0B7FB5653B21}"/>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6857834">
            <a:off x="9549228" y="3229654"/>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9087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35 -0.11505 L -0.00989 0.26435 " pathEditMode="relative" rAng="0" ptsTypes="AA">
                                      <p:cBhvr>
                                        <p:cTn id="6" dur="2000" fill="hold"/>
                                        <p:tgtEl>
                                          <p:spTgt spid="54"/>
                                        </p:tgtEl>
                                        <p:attrNameLst>
                                          <p:attrName>ppt_x</p:attrName>
                                          <p:attrName>ppt_y</p:attrName>
                                        </p:attrNameLst>
                                      </p:cBhvr>
                                      <p:rCtr x="-612" y="1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0BFF4E-5ECC-4A5B-8717-38B4EE06EAFB}"/>
              </a:ext>
            </a:extLst>
          </p:cNvPr>
          <p:cNvPicPr>
            <a:picLocks noChangeAspect="1"/>
          </p:cNvPicPr>
          <p:nvPr/>
        </p:nvPicPr>
        <p:blipFill rotWithShape="1">
          <a:blip r:embed="rId3"/>
          <a:srcRect b="13193"/>
          <a:stretch/>
        </p:blipFill>
        <p:spPr>
          <a:xfrm>
            <a:off x="683608" y="2397792"/>
            <a:ext cx="11077575" cy="3075853"/>
          </a:xfrm>
          <a:prstGeom prst="rect">
            <a:avLst/>
          </a:prstGeom>
        </p:spPr>
      </p:pic>
      <p:sp>
        <p:nvSpPr>
          <p:cNvPr id="18" name="CuadroTexto 17">
            <a:extLst>
              <a:ext uri="{FF2B5EF4-FFF2-40B4-BE49-F238E27FC236}">
                <a16:creationId xmlns:a16="http://schemas.microsoft.com/office/drawing/2014/main" id="{79189FDD-FD77-4755-AEAF-55F00CE82085}"/>
              </a:ext>
            </a:extLst>
          </p:cNvPr>
          <p:cNvSpPr txBox="1"/>
          <p:nvPr/>
        </p:nvSpPr>
        <p:spPr>
          <a:xfrm>
            <a:off x="332509" y="524686"/>
            <a:ext cx="11746280" cy="1738938"/>
          </a:xfrm>
          <a:prstGeom prst="rect">
            <a:avLst/>
          </a:prstGeom>
          <a:noFill/>
        </p:spPr>
        <p:txBody>
          <a:bodyPr wrap="square" rtlCol="0">
            <a:spAutoFit/>
          </a:bodyPr>
          <a:lstStyle/>
          <a:p>
            <a:pPr algn="ctr"/>
            <a:r>
              <a:rPr lang="es-CR" sz="2400" dirty="0">
                <a:solidFill>
                  <a:srgbClr val="44546A"/>
                </a:solidFill>
                <a:latin typeface="Century Gothic" panose="020B0502020202020204" pitchFamily="34" charset="0"/>
              </a:rPr>
              <a:t>Ahí se muestran los estados “notificado” o “sin notificar” y “fecha” de las notificaciones y comunicaciones realizadas, tanto de los planes de evaluación, seguimientos y entrega de resultado a la persona evaluada. </a:t>
            </a:r>
          </a:p>
          <a:p>
            <a:pPr algn="ctr"/>
            <a:r>
              <a:rPr lang="es-CR" sz="2400" dirty="0">
                <a:solidFill>
                  <a:srgbClr val="44546A"/>
                </a:solidFill>
                <a:latin typeface="Century Gothic" panose="020B0502020202020204" pitchFamily="34" charset="0"/>
              </a:rPr>
              <a:t> </a:t>
            </a:r>
          </a:p>
          <a:p>
            <a:pPr algn="ctr"/>
            <a:endParaRPr lang="es-CR" sz="1100" b="1" dirty="0">
              <a:solidFill>
                <a:srgbClr val="44546A"/>
              </a:solidFill>
              <a:latin typeface="Century Gothic" panose="020B0502020202020204" pitchFamily="34" charset="0"/>
            </a:endParaRPr>
          </a:p>
        </p:txBody>
      </p:sp>
      <p:grpSp>
        <p:nvGrpSpPr>
          <p:cNvPr id="14" name="Grupo 13">
            <a:extLst>
              <a:ext uri="{FF2B5EF4-FFF2-40B4-BE49-F238E27FC236}">
                <a16:creationId xmlns:a16="http://schemas.microsoft.com/office/drawing/2014/main" id="{5913ED20-B652-4FC1-9647-30A890AE2675}"/>
              </a:ext>
            </a:extLst>
          </p:cNvPr>
          <p:cNvGrpSpPr/>
          <p:nvPr/>
        </p:nvGrpSpPr>
        <p:grpSpPr>
          <a:xfrm>
            <a:off x="0" y="0"/>
            <a:ext cx="339698" cy="6860460"/>
            <a:chOff x="-1521" y="-2460"/>
            <a:chExt cx="339698" cy="6860460"/>
          </a:xfrm>
        </p:grpSpPr>
        <p:sp>
          <p:nvSpPr>
            <p:cNvPr id="15" name="Rectángulo 14">
              <a:extLst>
                <a:ext uri="{FF2B5EF4-FFF2-40B4-BE49-F238E27FC236}">
                  <a16:creationId xmlns:a16="http://schemas.microsoft.com/office/drawing/2014/main" id="{606AC6C0-78C2-48CC-9C12-648644C0395E}"/>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6" name="Rectángulo 15">
              <a:extLst>
                <a:ext uri="{FF2B5EF4-FFF2-40B4-BE49-F238E27FC236}">
                  <a16:creationId xmlns:a16="http://schemas.microsoft.com/office/drawing/2014/main" id="{BA9133CB-871E-4C32-B189-A3158007EE16}"/>
                </a:ext>
              </a:extLst>
            </p:cNvPr>
            <p:cNvSpPr/>
            <p:nvPr/>
          </p:nvSpPr>
          <p:spPr>
            <a:xfrm>
              <a:off x="-1521" y="4147127"/>
              <a:ext cx="339698"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7" name="Rectángulo 16">
              <a:extLst>
                <a:ext uri="{FF2B5EF4-FFF2-40B4-BE49-F238E27FC236}">
                  <a16:creationId xmlns:a16="http://schemas.microsoft.com/office/drawing/2014/main" id="{E80A46BD-C6BD-4DC8-A37A-D77105B0FFC2}"/>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9" name="Rectángulo 18">
              <a:extLst>
                <a:ext uri="{FF2B5EF4-FFF2-40B4-BE49-F238E27FC236}">
                  <a16:creationId xmlns:a16="http://schemas.microsoft.com/office/drawing/2014/main" id="{98CDF123-3A14-49FA-87F1-0DC61591700F}"/>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B2209F0F-E86A-400C-A703-BB0FC6FE490A}"/>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5" name="CuadroTexto 4">
            <a:extLst>
              <a:ext uri="{FF2B5EF4-FFF2-40B4-BE49-F238E27FC236}">
                <a16:creationId xmlns:a16="http://schemas.microsoft.com/office/drawing/2014/main" id="{C113D912-C6D4-4BEF-BE44-80DADBB7E28A}"/>
              </a:ext>
            </a:extLst>
          </p:cNvPr>
          <p:cNvSpPr txBox="1"/>
          <p:nvPr/>
        </p:nvSpPr>
        <p:spPr>
          <a:xfrm>
            <a:off x="701300" y="2759752"/>
            <a:ext cx="487680" cy="307777"/>
          </a:xfrm>
          <a:prstGeom prst="rect">
            <a:avLst/>
          </a:prstGeom>
          <a:noFill/>
        </p:spPr>
        <p:txBody>
          <a:bodyPr wrap="square" rtlCol="0">
            <a:spAutoFit/>
          </a:bodyPr>
          <a:lstStyle/>
          <a:p>
            <a:pPr algn="ctr"/>
            <a:r>
              <a:rPr lang="es-CR" sz="1400" b="1" dirty="0" err="1">
                <a:solidFill>
                  <a:schemeClr val="bg1"/>
                </a:solidFill>
                <a:latin typeface="Arial" panose="020B0604020202020204" pitchFamily="34" charset="0"/>
                <a:cs typeface="Arial" panose="020B0604020202020204" pitchFamily="34" charset="0"/>
              </a:rPr>
              <a:t>N°</a:t>
            </a:r>
            <a:endParaRPr lang="es-CR" sz="1400" b="1" dirty="0">
              <a:solidFill>
                <a:schemeClr val="bg1"/>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232F14F8-A0F7-4B7C-889A-319B7C9EABF0}"/>
              </a:ext>
            </a:extLst>
          </p:cNvPr>
          <p:cNvSpPr txBox="1"/>
          <p:nvPr/>
        </p:nvSpPr>
        <p:spPr>
          <a:xfrm>
            <a:off x="2244898" y="2754887"/>
            <a:ext cx="1397156" cy="307777"/>
          </a:xfrm>
          <a:prstGeom prst="rect">
            <a:avLst/>
          </a:prstGeom>
          <a:noFill/>
        </p:spPr>
        <p:txBody>
          <a:bodyPr wrap="square" rtlCol="0">
            <a:spAutoFit/>
          </a:bodyPr>
          <a:lstStyle/>
          <a:p>
            <a:pPr algn="ctr"/>
            <a:r>
              <a:rPr lang="es-CR" sz="1400" b="1" dirty="0">
                <a:solidFill>
                  <a:schemeClr val="bg1"/>
                </a:solidFill>
                <a:latin typeface="Arial" panose="020B0604020202020204" pitchFamily="34" charset="0"/>
                <a:cs typeface="Arial" panose="020B0604020202020204" pitchFamily="34" charset="0"/>
              </a:rPr>
              <a:t>Notificación</a:t>
            </a:r>
          </a:p>
        </p:txBody>
      </p:sp>
      <p:sp>
        <p:nvSpPr>
          <p:cNvPr id="22" name="CuadroTexto 21">
            <a:extLst>
              <a:ext uri="{FF2B5EF4-FFF2-40B4-BE49-F238E27FC236}">
                <a16:creationId xmlns:a16="http://schemas.microsoft.com/office/drawing/2014/main" id="{4516C0AA-8ACF-406A-A087-570E2937AABD}"/>
              </a:ext>
            </a:extLst>
          </p:cNvPr>
          <p:cNvSpPr txBox="1"/>
          <p:nvPr/>
        </p:nvSpPr>
        <p:spPr>
          <a:xfrm>
            <a:off x="4749891" y="2764212"/>
            <a:ext cx="925229" cy="307777"/>
          </a:xfrm>
          <a:prstGeom prst="rect">
            <a:avLst/>
          </a:prstGeom>
          <a:noFill/>
        </p:spPr>
        <p:txBody>
          <a:bodyPr wrap="square" rtlCol="0">
            <a:spAutoFit/>
          </a:bodyPr>
          <a:lstStyle/>
          <a:p>
            <a:pPr algn="ctr"/>
            <a:r>
              <a:rPr lang="es-CR" sz="1400" b="1" dirty="0">
                <a:solidFill>
                  <a:schemeClr val="bg1"/>
                </a:solidFill>
                <a:latin typeface="Arial" panose="020B0604020202020204" pitchFamily="34" charset="0"/>
                <a:cs typeface="Arial" panose="020B0604020202020204" pitchFamily="34" charset="0"/>
              </a:rPr>
              <a:t>Estado</a:t>
            </a:r>
          </a:p>
        </p:txBody>
      </p:sp>
      <p:sp>
        <p:nvSpPr>
          <p:cNvPr id="23" name="CuadroTexto 22">
            <a:extLst>
              <a:ext uri="{FF2B5EF4-FFF2-40B4-BE49-F238E27FC236}">
                <a16:creationId xmlns:a16="http://schemas.microsoft.com/office/drawing/2014/main" id="{F702777E-97CD-4E7B-8E11-4A10B76AD726}"/>
              </a:ext>
            </a:extLst>
          </p:cNvPr>
          <p:cNvSpPr txBox="1"/>
          <p:nvPr/>
        </p:nvSpPr>
        <p:spPr>
          <a:xfrm>
            <a:off x="5726339" y="2647165"/>
            <a:ext cx="1218677" cy="523220"/>
          </a:xfrm>
          <a:prstGeom prst="rect">
            <a:avLst/>
          </a:prstGeom>
          <a:noFill/>
        </p:spPr>
        <p:txBody>
          <a:bodyPr wrap="square" rtlCol="0">
            <a:spAutoFit/>
          </a:bodyPr>
          <a:lstStyle/>
          <a:p>
            <a:pPr algn="ctr"/>
            <a:r>
              <a:rPr lang="es-CR" sz="1400" b="1" dirty="0">
                <a:solidFill>
                  <a:schemeClr val="bg1"/>
                </a:solidFill>
                <a:latin typeface="Arial" panose="020B0604020202020204" pitchFamily="34" charset="0"/>
                <a:cs typeface="Arial" panose="020B0604020202020204" pitchFamily="34" charset="0"/>
              </a:rPr>
              <a:t>Fecha</a:t>
            </a:r>
          </a:p>
          <a:p>
            <a:pPr algn="ctr"/>
            <a:r>
              <a:rPr lang="es-CR" sz="1400" b="1" dirty="0">
                <a:solidFill>
                  <a:schemeClr val="bg1"/>
                </a:solidFill>
                <a:latin typeface="Arial" panose="020B0604020202020204" pitchFamily="34" charset="0"/>
                <a:cs typeface="Arial" panose="020B0604020202020204" pitchFamily="34" charset="0"/>
              </a:rPr>
              <a:t>Notificación</a:t>
            </a:r>
          </a:p>
        </p:txBody>
      </p:sp>
      <p:sp>
        <p:nvSpPr>
          <p:cNvPr id="24" name="CuadroTexto 23">
            <a:extLst>
              <a:ext uri="{FF2B5EF4-FFF2-40B4-BE49-F238E27FC236}">
                <a16:creationId xmlns:a16="http://schemas.microsoft.com/office/drawing/2014/main" id="{1B76844C-CB48-4BC1-A742-DEE832B766A9}"/>
              </a:ext>
            </a:extLst>
          </p:cNvPr>
          <p:cNvSpPr txBox="1"/>
          <p:nvPr/>
        </p:nvSpPr>
        <p:spPr>
          <a:xfrm>
            <a:off x="8127159" y="2754886"/>
            <a:ext cx="1397156" cy="307777"/>
          </a:xfrm>
          <a:prstGeom prst="rect">
            <a:avLst/>
          </a:prstGeom>
          <a:noFill/>
        </p:spPr>
        <p:txBody>
          <a:bodyPr wrap="square" rtlCol="0">
            <a:spAutoFit/>
          </a:bodyPr>
          <a:lstStyle/>
          <a:p>
            <a:pPr algn="ctr"/>
            <a:r>
              <a:rPr lang="es-CR" sz="1400" b="1" dirty="0">
                <a:solidFill>
                  <a:schemeClr val="bg1"/>
                </a:solidFill>
                <a:latin typeface="Arial" panose="020B0604020202020204" pitchFamily="34" charset="0"/>
                <a:cs typeface="Arial" panose="020B0604020202020204" pitchFamily="34" charset="0"/>
              </a:rPr>
              <a:t>Observación</a:t>
            </a:r>
          </a:p>
        </p:txBody>
      </p:sp>
      <p:sp>
        <p:nvSpPr>
          <p:cNvPr id="25" name="CuadroTexto 24">
            <a:extLst>
              <a:ext uri="{FF2B5EF4-FFF2-40B4-BE49-F238E27FC236}">
                <a16:creationId xmlns:a16="http://schemas.microsoft.com/office/drawing/2014/main" id="{78E909EA-8718-4A39-9B58-51C397C4A1CC}"/>
              </a:ext>
            </a:extLst>
          </p:cNvPr>
          <p:cNvSpPr txBox="1"/>
          <p:nvPr/>
        </p:nvSpPr>
        <p:spPr>
          <a:xfrm>
            <a:off x="10427253" y="2652030"/>
            <a:ext cx="1397156" cy="523220"/>
          </a:xfrm>
          <a:prstGeom prst="rect">
            <a:avLst/>
          </a:prstGeom>
          <a:noFill/>
        </p:spPr>
        <p:txBody>
          <a:bodyPr wrap="square" rtlCol="0">
            <a:spAutoFit/>
          </a:bodyPr>
          <a:lstStyle/>
          <a:p>
            <a:pPr algn="ctr"/>
            <a:r>
              <a:rPr lang="es-CR" sz="1400" b="1" dirty="0">
                <a:solidFill>
                  <a:schemeClr val="bg1"/>
                </a:solidFill>
                <a:latin typeface="Arial" panose="020B0604020202020204" pitchFamily="34" charset="0"/>
                <a:cs typeface="Arial" panose="020B0604020202020204" pitchFamily="34" charset="0"/>
              </a:rPr>
              <a:t>Subir/Bajar</a:t>
            </a:r>
          </a:p>
          <a:p>
            <a:pPr algn="ctr"/>
            <a:r>
              <a:rPr lang="es-CR" sz="1400" b="1" dirty="0">
                <a:solidFill>
                  <a:schemeClr val="bg1"/>
                </a:solidFill>
                <a:latin typeface="Arial" panose="020B0604020202020204" pitchFamily="34" charset="0"/>
                <a:cs typeface="Arial" panose="020B0604020202020204" pitchFamily="34" charset="0"/>
              </a:rPr>
              <a:t>Archivos</a:t>
            </a:r>
          </a:p>
        </p:txBody>
      </p:sp>
      <p:sp>
        <p:nvSpPr>
          <p:cNvPr id="26" name="CuadroTexto 25">
            <a:extLst>
              <a:ext uri="{FF2B5EF4-FFF2-40B4-BE49-F238E27FC236}">
                <a16:creationId xmlns:a16="http://schemas.microsoft.com/office/drawing/2014/main" id="{560027DA-2D8B-4FB1-94DD-ABF29C6CEA61}"/>
              </a:ext>
            </a:extLst>
          </p:cNvPr>
          <p:cNvSpPr txBox="1"/>
          <p:nvPr/>
        </p:nvSpPr>
        <p:spPr>
          <a:xfrm>
            <a:off x="731148" y="3339861"/>
            <a:ext cx="335607" cy="307777"/>
          </a:xfrm>
          <a:prstGeom prst="rect">
            <a:avLst/>
          </a:prstGeom>
          <a:noFill/>
        </p:spPr>
        <p:txBody>
          <a:bodyPr wrap="square" rtlCol="0">
            <a:spAutoFit/>
          </a:bodyPr>
          <a:lstStyle/>
          <a:p>
            <a:pPr algn="ctr"/>
            <a:r>
              <a:rPr lang="es-CR" sz="1400" dirty="0">
                <a:latin typeface="Arial" panose="020B0604020202020204" pitchFamily="34" charset="0"/>
                <a:cs typeface="Arial" panose="020B0604020202020204" pitchFamily="34" charset="0"/>
              </a:rPr>
              <a:t>1</a:t>
            </a:r>
          </a:p>
        </p:txBody>
      </p:sp>
      <p:sp>
        <p:nvSpPr>
          <p:cNvPr id="27" name="CuadroTexto 26">
            <a:extLst>
              <a:ext uri="{FF2B5EF4-FFF2-40B4-BE49-F238E27FC236}">
                <a16:creationId xmlns:a16="http://schemas.microsoft.com/office/drawing/2014/main" id="{7747074B-B30A-4AB9-AAD5-453AF62D1E73}"/>
              </a:ext>
            </a:extLst>
          </p:cNvPr>
          <p:cNvSpPr txBox="1"/>
          <p:nvPr/>
        </p:nvSpPr>
        <p:spPr>
          <a:xfrm>
            <a:off x="731148" y="3766593"/>
            <a:ext cx="335607" cy="307777"/>
          </a:xfrm>
          <a:prstGeom prst="rect">
            <a:avLst/>
          </a:prstGeom>
          <a:noFill/>
        </p:spPr>
        <p:txBody>
          <a:bodyPr wrap="square" rtlCol="0">
            <a:spAutoFit/>
          </a:bodyPr>
          <a:lstStyle/>
          <a:p>
            <a:pPr algn="ctr"/>
            <a:r>
              <a:rPr lang="es-CR" sz="1400" dirty="0">
                <a:latin typeface="Arial" panose="020B0604020202020204" pitchFamily="34" charset="0"/>
                <a:cs typeface="Arial" panose="020B0604020202020204" pitchFamily="34" charset="0"/>
              </a:rPr>
              <a:t>2</a:t>
            </a:r>
          </a:p>
        </p:txBody>
      </p:sp>
      <p:sp>
        <p:nvSpPr>
          <p:cNvPr id="28" name="CuadroTexto 27">
            <a:extLst>
              <a:ext uri="{FF2B5EF4-FFF2-40B4-BE49-F238E27FC236}">
                <a16:creationId xmlns:a16="http://schemas.microsoft.com/office/drawing/2014/main" id="{07AA914D-C843-4DE4-B8F5-807209FFB953}"/>
              </a:ext>
            </a:extLst>
          </p:cNvPr>
          <p:cNvSpPr txBox="1"/>
          <p:nvPr/>
        </p:nvSpPr>
        <p:spPr>
          <a:xfrm>
            <a:off x="721675" y="4214260"/>
            <a:ext cx="335607" cy="307777"/>
          </a:xfrm>
          <a:prstGeom prst="rect">
            <a:avLst/>
          </a:prstGeom>
          <a:noFill/>
        </p:spPr>
        <p:txBody>
          <a:bodyPr wrap="square" rtlCol="0">
            <a:spAutoFit/>
          </a:bodyPr>
          <a:lstStyle/>
          <a:p>
            <a:pPr algn="ctr"/>
            <a:r>
              <a:rPr lang="es-CR" sz="1400" dirty="0">
                <a:latin typeface="Arial" panose="020B0604020202020204" pitchFamily="34" charset="0"/>
                <a:cs typeface="Arial" panose="020B0604020202020204" pitchFamily="34" charset="0"/>
              </a:rPr>
              <a:t>3</a:t>
            </a:r>
          </a:p>
        </p:txBody>
      </p:sp>
      <p:sp>
        <p:nvSpPr>
          <p:cNvPr id="29" name="CuadroTexto 28">
            <a:extLst>
              <a:ext uri="{FF2B5EF4-FFF2-40B4-BE49-F238E27FC236}">
                <a16:creationId xmlns:a16="http://schemas.microsoft.com/office/drawing/2014/main" id="{9F3450A3-AF96-4BA4-9E5D-08C315E2D530}"/>
              </a:ext>
            </a:extLst>
          </p:cNvPr>
          <p:cNvSpPr txBox="1"/>
          <p:nvPr/>
        </p:nvSpPr>
        <p:spPr>
          <a:xfrm>
            <a:off x="722220" y="4638537"/>
            <a:ext cx="335607" cy="307777"/>
          </a:xfrm>
          <a:prstGeom prst="rect">
            <a:avLst/>
          </a:prstGeom>
          <a:noFill/>
        </p:spPr>
        <p:txBody>
          <a:bodyPr wrap="square" rtlCol="0">
            <a:spAutoFit/>
          </a:bodyPr>
          <a:lstStyle/>
          <a:p>
            <a:pPr algn="ctr"/>
            <a:r>
              <a:rPr lang="es-CR" sz="1400" dirty="0">
                <a:latin typeface="Arial" panose="020B0604020202020204" pitchFamily="34" charset="0"/>
                <a:cs typeface="Arial" panose="020B0604020202020204" pitchFamily="34" charset="0"/>
              </a:rPr>
              <a:t>4</a:t>
            </a:r>
          </a:p>
        </p:txBody>
      </p:sp>
      <p:sp>
        <p:nvSpPr>
          <p:cNvPr id="30" name="CuadroTexto 29">
            <a:extLst>
              <a:ext uri="{FF2B5EF4-FFF2-40B4-BE49-F238E27FC236}">
                <a16:creationId xmlns:a16="http://schemas.microsoft.com/office/drawing/2014/main" id="{D366EB6A-3F78-4F53-8011-15D4E716688E}"/>
              </a:ext>
            </a:extLst>
          </p:cNvPr>
          <p:cNvSpPr txBox="1"/>
          <p:nvPr/>
        </p:nvSpPr>
        <p:spPr>
          <a:xfrm>
            <a:off x="731148" y="5065269"/>
            <a:ext cx="335607" cy="307777"/>
          </a:xfrm>
          <a:prstGeom prst="rect">
            <a:avLst/>
          </a:prstGeom>
          <a:noFill/>
        </p:spPr>
        <p:txBody>
          <a:bodyPr wrap="square" rtlCol="0">
            <a:spAutoFit/>
          </a:bodyPr>
          <a:lstStyle/>
          <a:p>
            <a:pPr algn="ctr"/>
            <a:r>
              <a:rPr lang="es-CR" sz="1400" dirty="0">
                <a:latin typeface="Arial" panose="020B0604020202020204" pitchFamily="34" charset="0"/>
                <a:cs typeface="Arial" panose="020B0604020202020204" pitchFamily="34" charset="0"/>
              </a:rPr>
              <a:t>5</a:t>
            </a:r>
          </a:p>
        </p:txBody>
      </p:sp>
      <p:sp>
        <p:nvSpPr>
          <p:cNvPr id="32" name="CuadroTexto 31">
            <a:extLst>
              <a:ext uri="{FF2B5EF4-FFF2-40B4-BE49-F238E27FC236}">
                <a16:creationId xmlns:a16="http://schemas.microsoft.com/office/drawing/2014/main" id="{FB36360B-F601-4B2A-8CF4-3A5747713A4A}"/>
              </a:ext>
            </a:extLst>
          </p:cNvPr>
          <p:cNvSpPr txBox="1"/>
          <p:nvPr/>
        </p:nvSpPr>
        <p:spPr>
          <a:xfrm>
            <a:off x="1174896" y="3336631"/>
            <a:ext cx="3330793" cy="246221"/>
          </a:xfrm>
          <a:prstGeom prst="rect">
            <a:avLst/>
          </a:prstGeom>
          <a:noFill/>
        </p:spPr>
        <p:txBody>
          <a:bodyPr wrap="square" rtlCol="0">
            <a:spAutoFit/>
          </a:bodyPr>
          <a:lstStyle/>
          <a:p>
            <a:r>
              <a:rPr lang="es-CR" sz="1000" b="1" dirty="0">
                <a:latin typeface="Arial" panose="020B0604020202020204" pitchFamily="34" charset="0"/>
                <a:cs typeface="Arial" panose="020B0604020202020204" pitchFamily="34" charset="0"/>
              </a:rPr>
              <a:t>Notificación del plan del evaluación</a:t>
            </a:r>
          </a:p>
        </p:txBody>
      </p:sp>
      <p:sp>
        <p:nvSpPr>
          <p:cNvPr id="31" name="CuadroTexto 30">
            <a:extLst>
              <a:ext uri="{FF2B5EF4-FFF2-40B4-BE49-F238E27FC236}">
                <a16:creationId xmlns:a16="http://schemas.microsoft.com/office/drawing/2014/main" id="{E20E91F6-F9A6-42FE-BDC5-C4BD0C640343}"/>
              </a:ext>
            </a:extLst>
          </p:cNvPr>
          <p:cNvSpPr txBox="1"/>
          <p:nvPr/>
        </p:nvSpPr>
        <p:spPr>
          <a:xfrm>
            <a:off x="1166187" y="3677901"/>
            <a:ext cx="3531739" cy="400110"/>
          </a:xfrm>
          <a:prstGeom prst="rect">
            <a:avLst/>
          </a:prstGeom>
          <a:noFill/>
        </p:spPr>
        <p:txBody>
          <a:bodyPr wrap="square" rtlCol="0">
            <a:spAutoFit/>
          </a:bodyPr>
          <a:lstStyle/>
          <a:p>
            <a:r>
              <a:rPr lang="es-CR" sz="1000" b="1" dirty="0">
                <a:latin typeface="Arial" panose="020B0604020202020204" pitchFamily="34" charset="0"/>
                <a:cs typeface="Arial" panose="020B0604020202020204" pitchFamily="34" charset="0"/>
              </a:rPr>
              <a:t>Comunicación de la programación de la reunión de realimentación del primer seguimiento </a:t>
            </a:r>
          </a:p>
        </p:txBody>
      </p:sp>
      <p:sp>
        <p:nvSpPr>
          <p:cNvPr id="37" name="CuadroTexto 36">
            <a:extLst>
              <a:ext uri="{FF2B5EF4-FFF2-40B4-BE49-F238E27FC236}">
                <a16:creationId xmlns:a16="http://schemas.microsoft.com/office/drawing/2014/main" id="{2DE594C9-F0B8-463C-B084-5CD6FD7C984D}"/>
              </a:ext>
            </a:extLst>
          </p:cNvPr>
          <p:cNvSpPr txBox="1"/>
          <p:nvPr/>
        </p:nvSpPr>
        <p:spPr>
          <a:xfrm>
            <a:off x="1161831" y="4198121"/>
            <a:ext cx="3531739" cy="246221"/>
          </a:xfrm>
          <a:prstGeom prst="rect">
            <a:avLst/>
          </a:prstGeom>
          <a:noFill/>
        </p:spPr>
        <p:txBody>
          <a:bodyPr wrap="square" rtlCol="0">
            <a:spAutoFit/>
          </a:bodyPr>
          <a:lstStyle/>
          <a:p>
            <a:r>
              <a:rPr lang="es-CR" sz="1000" b="1" dirty="0">
                <a:latin typeface="Arial" panose="020B0604020202020204" pitchFamily="34" charset="0"/>
                <a:cs typeface="Arial" panose="020B0604020202020204" pitchFamily="34" charset="0"/>
              </a:rPr>
              <a:t>Comunicación del resultado del primer seguimiento</a:t>
            </a:r>
          </a:p>
        </p:txBody>
      </p:sp>
      <p:sp>
        <p:nvSpPr>
          <p:cNvPr id="38" name="CuadroTexto 37">
            <a:extLst>
              <a:ext uri="{FF2B5EF4-FFF2-40B4-BE49-F238E27FC236}">
                <a16:creationId xmlns:a16="http://schemas.microsoft.com/office/drawing/2014/main" id="{34D6716C-1812-4CBD-A4B7-413D2D5D9537}"/>
              </a:ext>
            </a:extLst>
          </p:cNvPr>
          <p:cNvSpPr txBox="1"/>
          <p:nvPr/>
        </p:nvSpPr>
        <p:spPr>
          <a:xfrm>
            <a:off x="1161831" y="4556809"/>
            <a:ext cx="3658015" cy="400110"/>
          </a:xfrm>
          <a:prstGeom prst="rect">
            <a:avLst/>
          </a:prstGeom>
          <a:noFill/>
        </p:spPr>
        <p:txBody>
          <a:bodyPr wrap="square" rtlCol="0">
            <a:spAutoFit/>
          </a:bodyPr>
          <a:lstStyle/>
          <a:p>
            <a:r>
              <a:rPr lang="es-CR" sz="1000" b="1" dirty="0">
                <a:latin typeface="Arial" panose="020B0604020202020204" pitchFamily="34" charset="0"/>
                <a:cs typeface="Arial" panose="020B0604020202020204" pitchFamily="34" charset="0"/>
              </a:rPr>
              <a:t>Comunicación para la programación de la reunión de realimentación de la evaluación del desempeño final</a:t>
            </a:r>
          </a:p>
        </p:txBody>
      </p:sp>
      <p:sp>
        <p:nvSpPr>
          <p:cNvPr id="39" name="CuadroTexto 38">
            <a:extLst>
              <a:ext uri="{FF2B5EF4-FFF2-40B4-BE49-F238E27FC236}">
                <a16:creationId xmlns:a16="http://schemas.microsoft.com/office/drawing/2014/main" id="{B5542A08-2AD9-49C1-A8BD-A43608338B84}"/>
              </a:ext>
            </a:extLst>
          </p:cNvPr>
          <p:cNvSpPr txBox="1"/>
          <p:nvPr/>
        </p:nvSpPr>
        <p:spPr>
          <a:xfrm>
            <a:off x="1161830" y="5015471"/>
            <a:ext cx="3658015" cy="400110"/>
          </a:xfrm>
          <a:prstGeom prst="rect">
            <a:avLst/>
          </a:prstGeom>
          <a:noFill/>
        </p:spPr>
        <p:txBody>
          <a:bodyPr wrap="square" rtlCol="0">
            <a:spAutoFit/>
          </a:bodyPr>
          <a:lstStyle/>
          <a:p>
            <a:r>
              <a:rPr lang="es-CR" sz="1000" b="1" dirty="0">
                <a:latin typeface="Arial" panose="020B0604020202020204" pitchFamily="34" charset="0"/>
                <a:cs typeface="Arial" panose="020B0604020202020204" pitchFamily="34" charset="0"/>
              </a:rPr>
              <a:t>Notificación del resultado de la evaluación del desempeño final</a:t>
            </a:r>
          </a:p>
        </p:txBody>
      </p:sp>
      <p:sp>
        <p:nvSpPr>
          <p:cNvPr id="40" name="CuadroTexto 39">
            <a:extLst>
              <a:ext uri="{FF2B5EF4-FFF2-40B4-BE49-F238E27FC236}">
                <a16:creationId xmlns:a16="http://schemas.microsoft.com/office/drawing/2014/main" id="{547F03F5-932F-4FE9-9D42-AD0D10C4230F}"/>
              </a:ext>
            </a:extLst>
          </p:cNvPr>
          <p:cNvSpPr txBox="1"/>
          <p:nvPr/>
        </p:nvSpPr>
        <p:spPr>
          <a:xfrm>
            <a:off x="6914537" y="3258654"/>
            <a:ext cx="3744000" cy="400110"/>
          </a:xfrm>
          <a:prstGeom prst="rect">
            <a:avLst/>
          </a:prstGeom>
          <a:noFill/>
        </p:spPr>
        <p:txBody>
          <a:bodyPr wrap="square" rtlCol="0">
            <a:noAutofit/>
          </a:bodyPr>
          <a:lstStyle/>
          <a:p>
            <a:r>
              <a:rPr lang="es-CR" sz="1000" b="1" dirty="0">
                <a:latin typeface="Arial" panose="020B0604020202020204" pitchFamily="34" charset="0"/>
                <a:cs typeface="Arial" panose="020B0604020202020204" pitchFamily="34" charset="0"/>
              </a:rPr>
              <a:t>Importante para dar inicio formal y transparente del proceso de evaluación.</a:t>
            </a:r>
          </a:p>
        </p:txBody>
      </p:sp>
      <p:sp>
        <p:nvSpPr>
          <p:cNvPr id="41" name="CuadroTexto 40">
            <a:extLst>
              <a:ext uri="{FF2B5EF4-FFF2-40B4-BE49-F238E27FC236}">
                <a16:creationId xmlns:a16="http://schemas.microsoft.com/office/drawing/2014/main" id="{2C0DEDC6-DD32-408B-93D2-A32B87D945DE}"/>
              </a:ext>
            </a:extLst>
          </p:cNvPr>
          <p:cNvSpPr txBox="1"/>
          <p:nvPr/>
        </p:nvSpPr>
        <p:spPr>
          <a:xfrm>
            <a:off x="6905828" y="3730556"/>
            <a:ext cx="3744000" cy="351681"/>
          </a:xfrm>
          <a:prstGeom prst="rect">
            <a:avLst/>
          </a:prstGeom>
          <a:noFill/>
        </p:spPr>
        <p:txBody>
          <a:bodyPr wrap="square" rtlCol="0">
            <a:noAutofit/>
          </a:bodyPr>
          <a:lstStyle/>
          <a:p>
            <a:r>
              <a:rPr lang="es-CR" sz="1000" b="1" dirty="0">
                <a:latin typeface="Arial" panose="020B0604020202020204" pitchFamily="34" charset="0"/>
                <a:cs typeface="Arial" panose="020B0604020202020204" pitchFamily="34" charset="0"/>
              </a:rPr>
              <a:t>Facilita a la persona evaluadora la logística para agendar y convocar para la reunión de seguimiento</a:t>
            </a:r>
          </a:p>
        </p:txBody>
      </p:sp>
      <p:sp>
        <p:nvSpPr>
          <p:cNvPr id="42" name="CuadroTexto 41">
            <a:extLst>
              <a:ext uri="{FF2B5EF4-FFF2-40B4-BE49-F238E27FC236}">
                <a16:creationId xmlns:a16="http://schemas.microsoft.com/office/drawing/2014/main" id="{F5883E27-AC79-4078-A3A8-04111BEAD9B5}"/>
              </a:ext>
            </a:extLst>
          </p:cNvPr>
          <p:cNvSpPr txBox="1"/>
          <p:nvPr/>
        </p:nvSpPr>
        <p:spPr>
          <a:xfrm>
            <a:off x="6901471" y="4145780"/>
            <a:ext cx="3744000" cy="400110"/>
          </a:xfrm>
          <a:prstGeom prst="rect">
            <a:avLst/>
          </a:prstGeom>
          <a:noFill/>
        </p:spPr>
        <p:txBody>
          <a:bodyPr wrap="square" rtlCol="0">
            <a:noAutofit/>
          </a:bodyPr>
          <a:lstStyle/>
          <a:p>
            <a:r>
              <a:rPr lang="es-CR" sz="1000" b="1" dirty="0">
                <a:latin typeface="Arial" panose="020B0604020202020204" pitchFamily="34" charset="0"/>
                <a:cs typeface="Arial" panose="020B0604020202020204" pitchFamily="34" charset="0"/>
              </a:rPr>
              <a:t>Importante para generar la oportunidad de mejora a la persona evaluadora luego de la reunión de seguimiento</a:t>
            </a:r>
          </a:p>
        </p:txBody>
      </p:sp>
      <p:sp>
        <p:nvSpPr>
          <p:cNvPr id="43" name="CuadroTexto 42">
            <a:extLst>
              <a:ext uri="{FF2B5EF4-FFF2-40B4-BE49-F238E27FC236}">
                <a16:creationId xmlns:a16="http://schemas.microsoft.com/office/drawing/2014/main" id="{B222F28D-761C-4E73-9DF1-7A7EB07310FC}"/>
              </a:ext>
            </a:extLst>
          </p:cNvPr>
          <p:cNvSpPr txBox="1"/>
          <p:nvPr/>
        </p:nvSpPr>
        <p:spPr>
          <a:xfrm>
            <a:off x="6901472" y="4600758"/>
            <a:ext cx="3744000" cy="400110"/>
          </a:xfrm>
          <a:prstGeom prst="rect">
            <a:avLst/>
          </a:prstGeom>
          <a:noFill/>
        </p:spPr>
        <p:txBody>
          <a:bodyPr wrap="square" rtlCol="0">
            <a:noAutofit/>
          </a:bodyPr>
          <a:lstStyle/>
          <a:p>
            <a:r>
              <a:rPr lang="es-CR" sz="1000" b="1" dirty="0">
                <a:latin typeface="Arial" panose="020B0604020202020204" pitchFamily="34" charset="0"/>
                <a:cs typeface="Arial" panose="020B0604020202020204" pitchFamily="34" charset="0"/>
              </a:rPr>
              <a:t>Facilita a la persona evaluadora la logística para agendar y convocar para la reunión de realimentación final</a:t>
            </a:r>
          </a:p>
        </p:txBody>
      </p:sp>
      <p:sp>
        <p:nvSpPr>
          <p:cNvPr id="45" name="CuadroTexto 44">
            <a:extLst>
              <a:ext uri="{FF2B5EF4-FFF2-40B4-BE49-F238E27FC236}">
                <a16:creationId xmlns:a16="http://schemas.microsoft.com/office/drawing/2014/main" id="{E79C1AAA-8F92-46F3-8731-7033CFF8FA1F}"/>
              </a:ext>
            </a:extLst>
          </p:cNvPr>
          <p:cNvSpPr txBox="1"/>
          <p:nvPr/>
        </p:nvSpPr>
        <p:spPr>
          <a:xfrm>
            <a:off x="6901471" y="5042004"/>
            <a:ext cx="3744000" cy="400110"/>
          </a:xfrm>
          <a:prstGeom prst="rect">
            <a:avLst/>
          </a:prstGeom>
          <a:noFill/>
        </p:spPr>
        <p:txBody>
          <a:bodyPr wrap="square" rtlCol="0">
            <a:noAutofit/>
          </a:bodyPr>
          <a:lstStyle/>
          <a:p>
            <a:r>
              <a:rPr lang="es-CR" sz="1000" b="1" dirty="0">
                <a:latin typeface="Arial" panose="020B0604020202020204" pitchFamily="34" charset="0"/>
                <a:cs typeface="Arial" panose="020B0604020202020204" pitchFamily="34" charset="0"/>
              </a:rPr>
              <a:t>Importante para dar por terminado formalmente el proceso de evaluación.</a:t>
            </a:r>
          </a:p>
        </p:txBody>
      </p:sp>
      <p:sp>
        <p:nvSpPr>
          <p:cNvPr id="46" name="CuadroTexto 45">
            <a:extLst>
              <a:ext uri="{FF2B5EF4-FFF2-40B4-BE49-F238E27FC236}">
                <a16:creationId xmlns:a16="http://schemas.microsoft.com/office/drawing/2014/main" id="{C5BB933F-F0EA-4763-AE53-FB7A5A4A676E}"/>
              </a:ext>
            </a:extLst>
          </p:cNvPr>
          <p:cNvSpPr txBox="1"/>
          <p:nvPr/>
        </p:nvSpPr>
        <p:spPr>
          <a:xfrm>
            <a:off x="4684846" y="3375814"/>
            <a:ext cx="1130084" cy="261610"/>
          </a:xfrm>
          <a:prstGeom prst="rect">
            <a:avLst/>
          </a:prstGeom>
          <a:noFill/>
        </p:spPr>
        <p:txBody>
          <a:bodyPr wrap="square" rtlCol="0">
            <a:spAutoFit/>
          </a:bodyPr>
          <a:lstStyle/>
          <a:p>
            <a:pPr algn="ctr"/>
            <a:r>
              <a:rPr lang="es-CR" sz="1100" b="1" dirty="0">
                <a:solidFill>
                  <a:srgbClr val="009644"/>
                </a:solidFill>
                <a:latin typeface="Arial" panose="020B0604020202020204" pitchFamily="34" charset="0"/>
                <a:cs typeface="Arial" panose="020B0604020202020204" pitchFamily="34" charset="0"/>
              </a:rPr>
              <a:t>Notificado</a:t>
            </a:r>
          </a:p>
        </p:txBody>
      </p:sp>
      <p:sp>
        <p:nvSpPr>
          <p:cNvPr id="47" name="CuadroTexto 46">
            <a:extLst>
              <a:ext uri="{FF2B5EF4-FFF2-40B4-BE49-F238E27FC236}">
                <a16:creationId xmlns:a16="http://schemas.microsoft.com/office/drawing/2014/main" id="{7CB955BE-53EA-45AC-B59A-F6A46D2DD85C}"/>
              </a:ext>
            </a:extLst>
          </p:cNvPr>
          <p:cNvSpPr txBox="1"/>
          <p:nvPr/>
        </p:nvSpPr>
        <p:spPr>
          <a:xfrm>
            <a:off x="4715055" y="3804249"/>
            <a:ext cx="1104327" cy="261610"/>
          </a:xfrm>
          <a:prstGeom prst="rect">
            <a:avLst/>
          </a:prstGeom>
          <a:noFill/>
        </p:spPr>
        <p:txBody>
          <a:bodyPr wrap="square" rtlCol="0">
            <a:spAutoFit/>
          </a:bodyPr>
          <a:lstStyle/>
          <a:p>
            <a:pPr algn="ctr"/>
            <a:r>
              <a:rPr lang="es-CR" sz="1100" b="1" dirty="0">
                <a:solidFill>
                  <a:srgbClr val="ED1C24"/>
                </a:solidFill>
                <a:latin typeface="Arial" panose="020B0604020202020204" pitchFamily="34" charset="0"/>
                <a:cs typeface="Arial" panose="020B0604020202020204" pitchFamily="34" charset="0"/>
              </a:rPr>
              <a:t>Sin Notificar</a:t>
            </a:r>
          </a:p>
        </p:txBody>
      </p:sp>
      <p:sp>
        <p:nvSpPr>
          <p:cNvPr id="51" name="CuadroTexto 50">
            <a:extLst>
              <a:ext uri="{FF2B5EF4-FFF2-40B4-BE49-F238E27FC236}">
                <a16:creationId xmlns:a16="http://schemas.microsoft.com/office/drawing/2014/main" id="{4BCDAFD8-1C30-41AC-9E36-C697FAFF8C50}"/>
              </a:ext>
            </a:extLst>
          </p:cNvPr>
          <p:cNvSpPr txBox="1"/>
          <p:nvPr/>
        </p:nvSpPr>
        <p:spPr>
          <a:xfrm>
            <a:off x="4660341" y="4260746"/>
            <a:ext cx="1104327" cy="261610"/>
          </a:xfrm>
          <a:prstGeom prst="rect">
            <a:avLst/>
          </a:prstGeom>
          <a:noFill/>
        </p:spPr>
        <p:txBody>
          <a:bodyPr wrap="square" rtlCol="0">
            <a:spAutoFit/>
          </a:bodyPr>
          <a:lstStyle/>
          <a:p>
            <a:pPr algn="ctr"/>
            <a:r>
              <a:rPr lang="es-CR" sz="1100" b="1" dirty="0">
                <a:solidFill>
                  <a:srgbClr val="ED1C24"/>
                </a:solidFill>
                <a:latin typeface="Arial" panose="020B0604020202020204" pitchFamily="34" charset="0"/>
                <a:cs typeface="Arial" panose="020B0604020202020204" pitchFamily="34" charset="0"/>
              </a:rPr>
              <a:t>Sin Notificar</a:t>
            </a:r>
          </a:p>
        </p:txBody>
      </p:sp>
      <p:sp>
        <p:nvSpPr>
          <p:cNvPr id="52" name="CuadroTexto 51">
            <a:extLst>
              <a:ext uri="{FF2B5EF4-FFF2-40B4-BE49-F238E27FC236}">
                <a16:creationId xmlns:a16="http://schemas.microsoft.com/office/drawing/2014/main" id="{7B9DBF61-11C9-4B1F-9BE9-53C1A9B10656}"/>
              </a:ext>
            </a:extLst>
          </p:cNvPr>
          <p:cNvSpPr txBox="1"/>
          <p:nvPr/>
        </p:nvSpPr>
        <p:spPr>
          <a:xfrm>
            <a:off x="4706346" y="4651147"/>
            <a:ext cx="1104327" cy="261610"/>
          </a:xfrm>
          <a:prstGeom prst="rect">
            <a:avLst/>
          </a:prstGeom>
          <a:noFill/>
        </p:spPr>
        <p:txBody>
          <a:bodyPr wrap="square" rtlCol="0">
            <a:spAutoFit/>
          </a:bodyPr>
          <a:lstStyle/>
          <a:p>
            <a:pPr algn="ctr"/>
            <a:r>
              <a:rPr lang="es-CR" sz="1100" b="1" dirty="0">
                <a:solidFill>
                  <a:srgbClr val="ED1C24"/>
                </a:solidFill>
                <a:latin typeface="Arial" panose="020B0604020202020204" pitchFamily="34" charset="0"/>
                <a:cs typeface="Arial" panose="020B0604020202020204" pitchFamily="34" charset="0"/>
              </a:rPr>
              <a:t>Sin Notificar</a:t>
            </a:r>
          </a:p>
        </p:txBody>
      </p:sp>
      <p:sp>
        <p:nvSpPr>
          <p:cNvPr id="53" name="CuadroTexto 52">
            <a:extLst>
              <a:ext uri="{FF2B5EF4-FFF2-40B4-BE49-F238E27FC236}">
                <a16:creationId xmlns:a16="http://schemas.microsoft.com/office/drawing/2014/main" id="{33EAB67C-1AB5-4057-85B3-7EA5CF7CE71D}"/>
              </a:ext>
            </a:extLst>
          </p:cNvPr>
          <p:cNvSpPr txBox="1"/>
          <p:nvPr/>
        </p:nvSpPr>
        <p:spPr>
          <a:xfrm>
            <a:off x="4703886" y="5107644"/>
            <a:ext cx="1104327" cy="261610"/>
          </a:xfrm>
          <a:prstGeom prst="rect">
            <a:avLst/>
          </a:prstGeom>
          <a:noFill/>
        </p:spPr>
        <p:txBody>
          <a:bodyPr wrap="square" rtlCol="0">
            <a:spAutoFit/>
          </a:bodyPr>
          <a:lstStyle/>
          <a:p>
            <a:pPr algn="ctr"/>
            <a:r>
              <a:rPr lang="es-CR" sz="1100" b="1" dirty="0">
                <a:solidFill>
                  <a:srgbClr val="ED1C24"/>
                </a:solidFill>
                <a:latin typeface="Arial" panose="020B0604020202020204" pitchFamily="34" charset="0"/>
                <a:cs typeface="Arial" panose="020B0604020202020204" pitchFamily="34" charset="0"/>
              </a:rPr>
              <a:t>Sin Notificar</a:t>
            </a:r>
          </a:p>
        </p:txBody>
      </p:sp>
      <p:sp>
        <p:nvSpPr>
          <p:cNvPr id="55" name="CuadroTexto 54">
            <a:extLst>
              <a:ext uri="{FF2B5EF4-FFF2-40B4-BE49-F238E27FC236}">
                <a16:creationId xmlns:a16="http://schemas.microsoft.com/office/drawing/2014/main" id="{B9C9F8A2-579F-4DDB-8D01-4AE546316435}"/>
              </a:ext>
            </a:extLst>
          </p:cNvPr>
          <p:cNvSpPr txBox="1"/>
          <p:nvPr/>
        </p:nvSpPr>
        <p:spPr>
          <a:xfrm>
            <a:off x="5823638" y="3281839"/>
            <a:ext cx="1133799" cy="430887"/>
          </a:xfrm>
          <a:prstGeom prst="rect">
            <a:avLst/>
          </a:prstGeom>
          <a:noFill/>
        </p:spPr>
        <p:txBody>
          <a:bodyPr wrap="square" rtlCol="0">
            <a:spAutoFit/>
          </a:bodyPr>
          <a:lstStyle/>
          <a:p>
            <a:pPr algn="ctr"/>
            <a:r>
              <a:rPr lang="es-CR" sz="1100" b="1" dirty="0">
                <a:latin typeface="Arial" panose="020B0604020202020204" pitchFamily="34" charset="0"/>
                <a:cs typeface="Arial" panose="020B0604020202020204" pitchFamily="34" charset="0"/>
              </a:rPr>
              <a:t>13/08/2019</a:t>
            </a:r>
          </a:p>
          <a:p>
            <a:pPr algn="ctr"/>
            <a:r>
              <a:rPr lang="es-CR" sz="1100" b="1" dirty="0">
                <a:latin typeface="Arial" panose="020B0604020202020204" pitchFamily="34" charset="0"/>
                <a:cs typeface="Arial" panose="020B0604020202020204" pitchFamily="34" charset="0"/>
              </a:rPr>
              <a:t>10:14:32 </a:t>
            </a:r>
            <a:r>
              <a:rPr lang="es-CR" sz="1100" b="1" dirty="0" err="1">
                <a:latin typeface="Arial" panose="020B0604020202020204" pitchFamily="34" charset="0"/>
                <a:cs typeface="Arial" panose="020B0604020202020204" pitchFamily="34" charset="0"/>
              </a:rPr>
              <a:t>a.m</a:t>
            </a:r>
            <a:endParaRPr lang="es-CR" sz="1100" b="1" dirty="0">
              <a:latin typeface="Arial" panose="020B0604020202020204" pitchFamily="34" charset="0"/>
              <a:cs typeface="Arial" panose="020B0604020202020204" pitchFamily="34" charset="0"/>
            </a:endParaRPr>
          </a:p>
        </p:txBody>
      </p:sp>
      <p:pic>
        <p:nvPicPr>
          <p:cNvPr id="57" name="Picture 4" descr="Related image">
            <a:extLst>
              <a:ext uri="{FF2B5EF4-FFF2-40B4-BE49-F238E27FC236}">
                <a16:creationId xmlns:a16="http://schemas.microsoft.com/office/drawing/2014/main" id="{F50429F1-7B74-4AAB-BFA5-2467EA84EC4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377" b="90314" l="10000" r="90000">
                        <a14:foregroundMark x1="30978" y1="8377" x2="40652" y2="72513"/>
                        <a14:foregroundMark x1="40652" y1="72513" x2="31196" y2="81152"/>
                        <a14:foregroundMark x1="31196" y1="81152" x2="32826" y2="89791"/>
                        <a14:foregroundMark x1="69022" y1="7461" x2="72717" y2="79450"/>
                        <a14:foregroundMark x1="72717" y1="79450" x2="70652" y2="88482"/>
                        <a14:foregroundMark x1="70652" y1="88482" x2="69565" y2="90314"/>
                        <a14:backgroundMark x1="68370" y1="5105" x2="68370" y2="5105"/>
                      </a14:backgroundRemoval>
                    </a14:imgEffect>
                  </a14:imgLayer>
                </a14:imgProps>
              </a:ext>
              <a:ext uri="{28A0092B-C50C-407E-A947-70E740481C1C}">
                <a14:useLocalDpi xmlns:a14="http://schemas.microsoft.com/office/drawing/2010/main" val="0"/>
              </a:ext>
            </a:extLst>
          </a:blip>
          <a:srcRect/>
          <a:stretch>
            <a:fillRect/>
          </a:stretch>
        </p:blipFill>
        <p:spPr bwMode="auto">
          <a:xfrm>
            <a:off x="10724550" y="3277419"/>
            <a:ext cx="793195" cy="4416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elated image">
            <a:extLst>
              <a:ext uri="{FF2B5EF4-FFF2-40B4-BE49-F238E27FC236}">
                <a16:creationId xmlns:a16="http://schemas.microsoft.com/office/drawing/2014/main" id="{9A7903BB-8439-4B8E-9783-F53A1829E3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377" b="90314" l="10000" r="90000">
                        <a14:foregroundMark x1="30978" y1="8377" x2="40652" y2="72513"/>
                        <a14:foregroundMark x1="40652" y1="72513" x2="31196" y2="81152"/>
                        <a14:foregroundMark x1="31196" y1="81152" x2="32826" y2="89791"/>
                        <a14:foregroundMark x1="69022" y1="7461" x2="72717" y2="79450"/>
                        <a14:foregroundMark x1="72717" y1="79450" x2="70652" y2="88482"/>
                        <a14:foregroundMark x1="70652" y1="88482" x2="69565" y2="90314"/>
                        <a14:backgroundMark x1="68370" y1="5105" x2="68370" y2="5105"/>
                      </a14:backgroundRemoval>
                    </a14:imgEffect>
                  </a14:imgLayer>
                </a14:imgProps>
              </a:ext>
              <a:ext uri="{28A0092B-C50C-407E-A947-70E740481C1C}">
                <a14:useLocalDpi xmlns:a14="http://schemas.microsoft.com/office/drawing/2010/main" val="0"/>
              </a:ext>
            </a:extLst>
          </a:blip>
          <a:srcRect/>
          <a:stretch>
            <a:fillRect/>
          </a:stretch>
        </p:blipFill>
        <p:spPr bwMode="auto">
          <a:xfrm>
            <a:off x="10710528" y="3716908"/>
            <a:ext cx="793195" cy="44164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Related image">
            <a:extLst>
              <a:ext uri="{FF2B5EF4-FFF2-40B4-BE49-F238E27FC236}">
                <a16:creationId xmlns:a16="http://schemas.microsoft.com/office/drawing/2014/main" id="{8B813CE6-3AE2-4241-AB57-0851F65CEF4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377" b="90314" l="10000" r="90000">
                        <a14:foregroundMark x1="30978" y1="8377" x2="40652" y2="72513"/>
                        <a14:foregroundMark x1="40652" y1="72513" x2="31196" y2="81152"/>
                        <a14:foregroundMark x1="31196" y1="81152" x2="32826" y2="89791"/>
                        <a14:foregroundMark x1="69022" y1="7461" x2="72717" y2="79450"/>
                        <a14:foregroundMark x1="72717" y1="79450" x2="70652" y2="88482"/>
                        <a14:foregroundMark x1="70652" y1="88482" x2="69565" y2="90314"/>
                        <a14:backgroundMark x1="68370" y1="5105" x2="68370" y2="5105"/>
                      </a14:backgroundRemoval>
                    </a14:imgEffect>
                  </a14:imgLayer>
                </a14:imgProps>
              </a:ext>
              <a:ext uri="{28A0092B-C50C-407E-A947-70E740481C1C}">
                <a14:useLocalDpi xmlns:a14="http://schemas.microsoft.com/office/drawing/2010/main" val="0"/>
              </a:ext>
            </a:extLst>
          </a:blip>
          <a:srcRect/>
          <a:stretch>
            <a:fillRect/>
          </a:stretch>
        </p:blipFill>
        <p:spPr bwMode="auto">
          <a:xfrm>
            <a:off x="10719881" y="4156623"/>
            <a:ext cx="793195" cy="4416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elated image">
            <a:extLst>
              <a:ext uri="{FF2B5EF4-FFF2-40B4-BE49-F238E27FC236}">
                <a16:creationId xmlns:a16="http://schemas.microsoft.com/office/drawing/2014/main" id="{39D4BDEC-4841-4C36-AAFD-209CF84ED8D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377" b="90314" l="10000" r="90000">
                        <a14:foregroundMark x1="30978" y1="8377" x2="40652" y2="72513"/>
                        <a14:foregroundMark x1="40652" y1="72513" x2="31196" y2="81152"/>
                        <a14:foregroundMark x1="31196" y1="81152" x2="32826" y2="89791"/>
                        <a14:foregroundMark x1="69022" y1="7461" x2="72717" y2="79450"/>
                        <a14:foregroundMark x1="72717" y1="79450" x2="70652" y2="88482"/>
                        <a14:foregroundMark x1="70652" y1="88482" x2="69565" y2="90314"/>
                        <a14:backgroundMark x1="68370" y1="5105" x2="68370" y2="5105"/>
                      </a14:backgroundRemoval>
                    </a14:imgEffect>
                  </a14:imgLayer>
                </a14:imgProps>
              </a:ext>
              <a:ext uri="{28A0092B-C50C-407E-A947-70E740481C1C}">
                <a14:useLocalDpi xmlns:a14="http://schemas.microsoft.com/office/drawing/2010/main" val="0"/>
              </a:ext>
            </a:extLst>
          </a:blip>
          <a:srcRect/>
          <a:stretch>
            <a:fillRect/>
          </a:stretch>
        </p:blipFill>
        <p:spPr bwMode="auto">
          <a:xfrm>
            <a:off x="10719881" y="4592286"/>
            <a:ext cx="793195" cy="44164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Related image">
            <a:extLst>
              <a:ext uri="{FF2B5EF4-FFF2-40B4-BE49-F238E27FC236}">
                <a16:creationId xmlns:a16="http://schemas.microsoft.com/office/drawing/2014/main" id="{4B7CB460-BC21-449C-ACDA-E6FE6D9530B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377" b="90314" l="10000" r="90000">
                        <a14:foregroundMark x1="30978" y1="8377" x2="40652" y2="72513"/>
                        <a14:foregroundMark x1="40652" y1="72513" x2="31196" y2="81152"/>
                        <a14:foregroundMark x1="31196" y1="81152" x2="32826" y2="89791"/>
                        <a14:foregroundMark x1="69022" y1="7461" x2="72717" y2="79450"/>
                        <a14:foregroundMark x1="72717" y1="79450" x2="70652" y2="88482"/>
                        <a14:foregroundMark x1="70652" y1="88482" x2="69565" y2="90314"/>
                        <a14:backgroundMark x1="68370" y1="5105" x2="68370" y2="5105"/>
                      </a14:backgroundRemoval>
                    </a14:imgEffect>
                  </a14:imgLayer>
                </a14:imgProps>
              </a:ext>
              <a:ext uri="{28A0092B-C50C-407E-A947-70E740481C1C}">
                <a14:useLocalDpi xmlns:a14="http://schemas.microsoft.com/office/drawing/2010/main" val="0"/>
              </a:ext>
            </a:extLst>
          </a:blip>
          <a:srcRect/>
          <a:stretch>
            <a:fillRect/>
          </a:stretch>
        </p:blipFill>
        <p:spPr bwMode="auto">
          <a:xfrm>
            <a:off x="10729234" y="5032001"/>
            <a:ext cx="793195" cy="44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142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mbo 6">
            <a:extLst>
              <a:ext uri="{FF2B5EF4-FFF2-40B4-BE49-F238E27FC236}">
                <a16:creationId xmlns:a16="http://schemas.microsoft.com/office/drawing/2014/main" id="{00630BA7-DD68-414E-87DA-44B967C56325}"/>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4197259" y="2139240"/>
            <a:ext cx="4345843" cy="2579513"/>
          </a:xfrm>
        </p:spPr>
        <p:txBody>
          <a:bodyPr>
            <a:normAutofit/>
          </a:bodyPr>
          <a:lstStyle/>
          <a:p>
            <a:pPr algn="ctr"/>
            <a:r>
              <a:rPr lang="es-CR" sz="28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¿CÓMO AGENDAR REUNIONES DE RETROALIMENTACIÓN?</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5</a:t>
            </a:r>
          </a:p>
        </p:txBody>
      </p:sp>
    </p:spTree>
    <p:extLst>
      <p:ext uri="{BB962C8B-B14F-4D97-AF65-F5344CB8AC3E}">
        <p14:creationId xmlns:p14="http://schemas.microsoft.com/office/powerpoint/2010/main" val="169398266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42BA81C-2990-4102-AB5A-715DC9CC5DBF}"/>
              </a:ext>
            </a:extLst>
          </p:cNvPr>
          <p:cNvPicPr>
            <a:picLocks noChangeAspect="1"/>
          </p:cNvPicPr>
          <p:nvPr/>
        </p:nvPicPr>
        <p:blipFill rotWithShape="1">
          <a:blip r:embed="rId3"/>
          <a:srcRect b="27506"/>
          <a:stretch/>
        </p:blipFill>
        <p:spPr>
          <a:xfrm>
            <a:off x="536412" y="3789935"/>
            <a:ext cx="11429399" cy="2554545"/>
          </a:xfrm>
          <a:prstGeom prst="rect">
            <a:avLst/>
          </a:prstGeom>
          <a:ln>
            <a:solidFill>
              <a:schemeClr val="tx1">
                <a:lumMod val="50000"/>
                <a:lumOff val="50000"/>
              </a:schemeClr>
            </a:solidFill>
          </a:ln>
        </p:spPr>
      </p:pic>
      <p:grpSp>
        <p:nvGrpSpPr>
          <p:cNvPr id="29" name="Grupo 28">
            <a:extLst>
              <a:ext uri="{FF2B5EF4-FFF2-40B4-BE49-F238E27FC236}">
                <a16:creationId xmlns:a16="http://schemas.microsoft.com/office/drawing/2014/main" id="{4AB78118-8925-4542-94A9-B7EDAB3A9FC8}"/>
              </a:ext>
            </a:extLst>
          </p:cNvPr>
          <p:cNvGrpSpPr/>
          <p:nvPr/>
        </p:nvGrpSpPr>
        <p:grpSpPr>
          <a:xfrm>
            <a:off x="0" y="0"/>
            <a:ext cx="339698" cy="6860460"/>
            <a:chOff x="-1521" y="-2460"/>
            <a:chExt cx="339698" cy="6860460"/>
          </a:xfrm>
        </p:grpSpPr>
        <p:sp>
          <p:nvSpPr>
            <p:cNvPr id="30" name="Rectángulo 29">
              <a:extLst>
                <a:ext uri="{FF2B5EF4-FFF2-40B4-BE49-F238E27FC236}">
                  <a16:creationId xmlns:a16="http://schemas.microsoft.com/office/drawing/2014/main" id="{3A81C7AD-853B-42D4-B2A0-4371EB5043BE}"/>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1" name="Rectángulo 30">
              <a:extLst>
                <a:ext uri="{FF2B5EF4-FFF2-40B4-BE49-F238E27FC236}">
                  <a16:creationId xmlns:a16="http://schemas.microsoft.com/office/drawing/2014/main" id="{B26FCE12-39ED-4526-8347-D93B6ABFF189}"/>
                </a:ext>
              </a:extLst>
            </p:cNvPr>
            <p:cNvSpPr/>
            <p:nvPr/>
          </p:nvSpPr>
          <p:spPr>
            <a:xfrm>
              <a:off x="-1521" y="4147127"/>
              <a:ext cx="339698"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32" name="Rectángulo 31">
              <a:extLst>
                <a:ext uri="{FF2B5EF4-FFF2-40B4-BE49-F238E27FC236}">
                  <a16:creationId xmlns:a16="http://schemas.microsoft.com/office/drawing/2014/main" id="{B608D30C-6014-4050-8704-A977362805EC}"/>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4" name="Rectángulo 33">
              <a:extLst>
                <a:ext uri="{FF2B5EF4-FFF2-40B4-BE49-F238E27FC236}">
                  <a16:creationId xmlns:a16="http://schemas.microsoft.com/office/drawing/2014/main" id="{5AB63EEE-2969-47BD-8F62-D12B926ABC96}"/>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5" name="Rectángulo 34">
              <a:extLst>
                <a:ext uri="{FF2B5EF4-FFF2-40B4-BE49-F238E27FC236}">
                  <a16:creationId xmlns:a16="http://schemas.microsoft.com/office/drawing/2014/main" id="{F7E830B2-ED5E-475F-A18F-16DFFA693D17}"/>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cxnSp>
        <p:nvCxnSpPr>
          <p:cNvPr id="6" name="Conector recto 5">
            <a:extLst>
              <a:ext uri="{FF2B5EF4-FFF2-40B4-BE49-F238E27FC236}">
                <a16:creationId xmlns:a16="http://schemas.microsoft.com/office/drawing/2014/main" id="{AD9FF797-C7DD-44D7-ACFD-FA27BE514786}"/>
              </a:ext>
            </a:extLst>
          </p:cNvPr>
          <p:cNvCxnSpPr/>
          <p:nvPr/>
        </p:nvCxnSpPr>
        <p:spPr>
          <a:xfrm>
            <a:off x="1463040" y="895055"/>
            <a:ext cx="0" cy="951162"/>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10" name="CuadroTexto 9">
            <a:extLst>
              <a:ext uri="{FF2B5EF4-FFF2-40B4-BE49-F238E27FC236}">
                <a16:creationId xmlns:a16="http://schemas.microsoft.com/office/drawing/2014/main" id="{3CBBD7A4-BA56-480F-A326-69878D3A1AF9}"/>
              </a:ext>
            </a:extLst>
          </p:cNvPr>
          <p:cNvSpPr txBox="1"/>
          <p:nvPr/>
        </p:nvSpPr>
        <p:spPr>
          <a:xfrm>
            <a:off x="579957" y="340700"/>
            <a:ext cx="11254751" cy="3046988"/>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“Agenda”: En esta columna al hacer clic en </a:t>
            </a:r>
          </a:p>
          <a:p>
            <a:pPr algn="ctr"/>
            <a:r>
              <a:rPr lang="es-CR" sz="3200" dirty="0">
                <a:solidFill>
                  <a:srgbClr val="44546A"/>
                </a:solidFill>
                <a:latin typeface="Century Gothic" panose="020B0502020202020204" pitchFamily="34" charset="0"/>
              </a:rPr>
              <a:t>el ícono</a:t>
            </a:r>
          </a:p>
          <a:p>
            <a:pPr algn="ctr"/>
            <a:r>
              <a:rPr lang="es-CR" sz="3200" dirty="0">
                <a:solidFill>
                  <a:srgbClr val="44546A"/>
                </a:solidFill>
                <a:latin typeface="Century Gothic" panose="020B0502020202020204" pitchFamily="34" charset="0"/>
              </a:rPr>
              <a:t>   las personas evaluadoras agendarán las reuniones de seguimiento y entrega de resultados de cada una de las personas evaluadas. Se realiza en la etapa de ejecución del proceso de evaluación</a:t>
            </a:r>
          </a:p>
        </p:txBody>
      </p:sp>
      <p:pic>
        <p:nvPicPr>
          <p:cNvPr id="17" name="Imagen 16">
            <a:extLst>
              <a:ext uri="{FF2B5EF4-FFF2-40B4-BE49-F238E27FC236}">
                <a16:creationId xmlns:a16="http://schemas.microsoft.com/office/drawing/2014/main" id="{0003EDA4-734E-4D3D-81ED-5FB3BD3AF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6692" y="4431018"/>
            <a:ext cx="262523" cy="274456"/>
          </a:xfrm>
          <a:prstGeom prst="rect">
            <a:avLst/>
          </a:prstGeom>
        </p:spPr>
      </p:pic>
      <p:pic>
        <p:nvPicPr>
          <p:cNvPr id="18" name="Imagen 17">
            <a:extLst>
              <a:ext uri="{FF2B5EF4-FFF2-40B4-BE49-F238E27FC236}">
                <a16:creationId xmlns:a16="http://schemas.microsoft.com/office/drawing/2014/main" id="{5EDBC706-E0CA-49D6-A6EE-1C2857D83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6691" y="4755602"/>
            <a:ext cx="262523" cy="274456"/>
          </a:xfrm>
          <a:prstGeom prst="rect">
            <a:avLst/>
          </a:prstGeom>
        </p:spPr>
      </p:pic>
      <p:pic>
        <p:nvPicPr>
          <p:cNvPr id="19" name="Imagen 18">
            <a:extLst>
              <a:ext uri="{FF2B5EF4-FFF2-40B4-BE49-F238E27FC236}">
                <a16:creationId xmlns:a16="http://schemas.microsoft.com/office/drawing/2014/main" id="{7216349D-9051-4346-98EE-5EB542F3F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6691" y="5070715"/>
            <a:ext cx="262523" cy="274456"/>
          </a:xfrm>
          <a:prstGeom prst="rect">
            <a:avLst/>
          </a:prstGeom>
        </p:spPr>
      </p:pic>
      <p:pic>
        <p:nvPicPr>
          <p:cNvPr id="15" name="Imagen 14">
            <a:extLst>
              <a:ext uri="{FF2B5EF4-FFF2-40B4-BE49-F238E27FC236}">
                <a16:creationId xmlns:a16="http://schemas.microsoft.com/office/drawing/2014/main" id="{BD7F6A29-DEC0-43AD-9D50-976EA0687E5D}"/>
              </a:ext>
            </a:extLst>
          </p:cNvPr>
          <p:cNvPicPr>
            <a:picLocks noChangeAspect="1"/>
          </p:cNvPicPr>
          <p:nvPr/>
        </p:nvPicPr>
        <p:blipFill>
          <a:blip r:embed="rId5"/>
          <a:stretch>
            <a:fillRect/>
          </a:stretch>
        </p:blipFill>
        <p:spPr>
          <a:xfrm>
            <a:off x="8940463" y="4452547"/>
            <a:ext cx="315005" cy="255374"/>
          </a:xfrm>
          <a:prstGeom prst="rect">
            <a:avLst/>
          </a:prstGeom>
        </p:spPr>
      </p:pic>
      <p:pic>
        <p:nvPicPr>
          <p:cNvPr id="33" name="Imagen 32">
            <a:extLst>
              <a:ext uri="{FF2B5EF4-FFF2-40B4-BE49-F238E27FC236}">
                <a16:creationId xmlns:a16="http://schemas.microsoft.com/office/drawing/2014/main" id="{3BBD3D12-3E83-439B-B8F9-689F564CD570}"/>
              </a:ext>
            </a:extLst>
          </p:cNvPr>
          <p:cNvPicPr>
            <a:picLocks noChangeAspect="1"/>
          </p:cNvPicPr>
          <p:nvPr/>
        </p:nvPicPr>
        <p:blipFill>
          <a:blip r:embed="rId5"/>
          <a:stretch>
            <a:fillRect/>
          </a:stretch>
        </p:blipFill>
        <p:spPr>
          <a:xfrm>
            <a:off x="8940462" y="4782179"/>
            <a:ext cx="315005" cy="255374"/>
          </a:xfrm>
          <a:prstGeom prst="rect">
            <a:avLst/>
          </a:prstGeom>
        </p:spPr>
      </p:pic>
      <p:pic>
        <p:nvPicPr>
          <p:cNvPr id="36" name="Imagen 35">
            <a:extLst>
              <a:ext uri="{FF2B5EF4-FFF2-40B4-BE49-F238E27FC236}">
                <a16:creationId xmlns:a16="http://schemas.microsoft.com/office/drawing/2014/main" id="{499ACBA6-50AB-4D5F-B67C-E8BCFBEC5B00}"/>
              </a:ext>
            </a:extLst>
          </p:cNvPr>
          <p:cNvPicPr>
            <a:picLocks noChangeAspect="1"/>
          </p:cNvPicPr>
          <p:nvPr/>
        </p:nvPicPr>
        <p:blipFill>
          <a:blip r:embed="rId5"/>
          <a:stretch>
            <a:fillRect/>
          </a:stretch>
        </p:blipFill>
        <p:spPr>
          <a:xfrm>
            <a:off x="8940462" y="5084360"/>
            <a:ext cx="315005" cy="255374"/>
          </a:xfrm>
          <a:prstGeom prst="rect">
            <a:avLst/>
          </a:prstGeom>
        </p:spPr>
      </p:pic>
      <p:pic>
        <p:nvPicPr>
          <p:cNvPr id="1028" name="Picture 4" descr="Image result for envelope clipart">
            <a:extLst>
              <a:ext uri="{FF2B5EF4-FFF2-40B4-BE49-F238E27FC236}">
                <a16:creationId xmlns:a16="http://schemas.microsoft.com/office/drawing/2014/main" id="{06F3C2F4-30B8-4A70-A42E-5A156298AFF4}"/>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0124812" y="4452547"/>
            <a:ext cx="337009" cy="2695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mage result for envelope clipart">
            <a:extLst>
              <a:ext uri="{FF2B5EF4-FFF2-40B4-BE49-F238E27FC236}">
                <a16:creationId xmlns:a16="http://schemas.microsoft.com/office/drawing/2014/main" id="{877B9201-755A-4CDC-9E2B-9622C097AE47}"/>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0124813" y="4755071"/>
            <a:ext cx="337009" cy="269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envelope clipart">
            <a:extLst>
              <a:ext uri="{FF2B5EF4-FFF2-40B4-BE49-F238E27FC236}">
                <a16:creationId xmlns:a16="http://schemas.microsoft.com/office/drawing/2014/main" id="{BE661DAB-11EE-46C0-85C3-B003F5D9703F}"/>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0124812" y="5063984"/>
            <a:ext cx="337009" cy="26952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028274D5-6C0F-4A5D-8D32-661933D50BE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00" b="95000" l="10000" r="90000">
                        <a14:foregroundMark x1="47111" y1="5000" x2="45222" y2="55769"/>
                        <a14:foregroundMark x1="45222" y1="55769" x2="38667" y2="73269"/>
                        <a14:foregroundMark x1="38667" y1="73269" x2="34222" y2="51731"/>
                        <a14:foregroundMark x1="34222" y1="51731" x2="35000" y2="29423"/>
                        <a14:foregroundMark x1="32333" y1="14615" x2="32333" y2="14615"/>
                        <a14:foregroundMark x1="66000" y1="93654" x2="66000" y2="93654"/>
                        <a14:foregroundMark x1="66000" y1="16923" x2="66000" y2="16923"/>
                        <a14:foregroundMark x1="66000" y1="16538" x2="34444" y2="15000"/>
                        <a14:foregroundMark x1="32556" y1="18846" x2="34000" y2="93077"/>
                        <a14:foregroundMark x1="36444" y1="95577" x2="49333" y2="91154"/>
                        <a14:foregroundMark x1="49333" y1="91154" x2="65111" y2="95000"/>
                        <a14:foregroundMark x1="67111" y1="92115" x2="67444" y2="15577"/>
                      </a14:backgroundRemoval>
                    </a14:imgEffect>
                  </a14:imgLayer>
                </a14:imgProps>
              </a:ext>
              <a:ext uri="{28A0092B-C50C-407E-A947-70E740481C1C}">
                <a14:useLocalDpi xmlns:a14="http://schemas.microsoft.com/office/drawing/2010/main" val="0"/>
              </a:ext>
            </a:extLst>
          </a:blip>
          <a:srcRect l="29402" r="30284"/>
          <a:stretch/>
        </p:blipFill>
        <p:spPr>
          <a:xfrm>
            <a:off x="10845642" y="4426314"/>
            <a:ext cx="208975" cy="299506"/>
          </a:xfrm>
          <a:prstGeom prst="rect">
            <a:avLst/>
          </a:prstGeom>
        </p:spPr>
      </p:pic>
      <p:pic>
        <p:nvPicPr>
          <p:cNvPr id="39" name="Imagen 38">
            <a:extLst>
              <a:ext uri="{FF2B5EF4-FFF2-40B4-BE49-F238E27FC236}">
                <a16:creationId xmlns:a16="http://schemas.microsoft.com/office/drawing/2014/main" id="{033D9EFF-124C-4519-88B3-2E977C4C5B0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00" b="95000" l="10000" r="90000">
                        <a14:foregroundMark x1="47111" y1="5000" x2="45222" y2="55769"/>
                        <a14:foregroundMark x1="45222" y1="55769" x2="38667" y2="73269"/>
                        <a14:foregroundMark x1="38667" y1="73269" x2="34222" y2="51731"/>
                        <a14:foregroundMark x1="34222" y1="51731" x2="35000" y2="29423"/>
                        <a14:foregroundMark x1="32333" y1="14615" x2="32333" y2="14615"/>
                        <a14:foregroundMark x1="66000" y1="93654" x2="66000" y2="93654"/>
                        <a14:foregroundMark x1="66000" y1="16923" x2="66000" y2="16923"/>
                        <a14:foregroundMark x1="66000" y1="16538" x2="34444" y2="15000"/>
                        <a14:foregroundMark x1="32556" y1="18846" x2="34000" y2="93077"/>
                        <a14:foregroundMark x1="36444" y1="95577" x2="49333" y2="91154"/>
                        <a14:foregroundMark x1="49333" y1="91154" x2="65111" y2="95000"/>
                        <a14:foregroundMark x1="67111" y1="92115" x2="67444" y2="15577"/>
                      </a14:backgroundRemoval>
                    </a14:imgEffect>
                  </a14:imgLayer>
                </a14:imgProps>
              </a:ext>
              <a:ext uri="{28A0092B-C50C-407E-A947-70E740481C1C}">
                <a14:useLocalDpi xmlns:a14="http://schemas.microsoft.com/office/drawing/2010/main" val="0"/>
              </a:ext>
            </a:extLst>
          </a:blip>
          <a:srcRect l="29402" r="30284"/>
          <a:stretch/>
        </p:blipFill>
        <p:spPr>
          <a:xfrm>
            <a:off x="10845641" y="4738047"/>
            <a:ext cx="208975" cy="299506"/>
          </a:xfrm>
          <a:prstGeom prst="rect">
            <a:avLst/>
          </a:prstGeom>
        </p:spPr>
      </p:pic>
      <p:pic>
        <p:nvPicPr>
          <p:cNvPr id="40" name="Imagen 39">
            <a:extLst>
              <a:ext uri="{FF2B5EF4-FFF2-40B4-BE49-F238E27FC236}">
                <a16:creationId xmlns:a16="http://schemas.microsoft.com/office/drawing/2014/main" id="{F547BEC7-D204-4E31-8B1E-07FED1AB8FE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000" b="95000" l="10000" r="90000">
                        <a14:foregroundMark x1="47111" y1="5000" x2="45222" y2="55769"/>
                        <a14:foregroundMark x1="45222" y1="55769" x2="38667" y2="73269"/>
                        <a14:foregroundMark x1="38667" y1="73269" x2="34222" y2="51731"/>
                        <a14:foregroundMark x1="34222" y1="51731" x2="35000" y2="29423"/>
                        <a14:foregroundMark x1="32333" y1="14615" x2="32333" y2="14615"/>
                        <a14:foregroundMark x1="66000" y1="93654" x2="66000" y2="93654"/>
                        <a14:foregroundMark x1="66000" y1="16923" x2="66000" y2="16923"/>
                        <a14:foregroundMark x1="66000" y1="16538" x2="34444" y2="15000"/>
                        <a14:foregroundMark x1="32556" y1="18846" x2="34000" y2="93077"/>
                        <a14:foregroundMark x1="36444" y1="95577" x2="49333" y2="91154"/>
                        <a14:foregroundMark x1="49333" y1="91154" x2="65111" y2="95000"/>
                        <a14:foregroundMark x1="67111" y1="92115" x2="67444" y2="15577"/>
                      </a14:backgroundRemoval>
                    </a14:imgEffect>
                  </a14:imgLayer>
                </a14:imgProps>
              </a:ext>
              <a:ext uri="{28A0092B-C50C-407E-A947-70E740481C1C}">
                <a14:useLocalDpi xmlns:a14="http://schemas.microsoft.com/office/drawing/2010/main" val="0"/>
              </a:ext>
            </a:extLst>
          </a:blip>
          <a:srcRect l="29402" r="30284"/>
          <a:stretch/>
        </p:blipFill>
        <p:spPr>
          <a:xfrm>
            <a:off x="10845640" y="5058190"/>
            <a:ext cx="208975" cy="299506"/>
          </a:xfrm>
          <a:prstGeom prst="rect">
            <a:avLst/>
          </a:prstGeom>
        </p:spPr>
      </p:pic>
      <p:sp>
        <p:nvSpPr>
          <p:cNvPr id="25" name="CuadroTexto 24">
            <a:extLst>
              <a:ext uri="{FF2B5EF4-FFF2-40B4-BE49-F238E27FC236}">
                <a16:creationId xmlns:a16="http://schemas.microsoft.com/office/drawing/2014/main" id="{A97A2244-7470-4BC6-90CC-EBE92AB1DD49}"/>
              </a:ext>
            </a:extLst>
          </p:cNvPr>
          <p:cNvSpPr txBox="1"/>
          <p:nvPr/>
        </p:nvSpPr>
        <p:spPr>
          <a:xfrm>
            <a:off x="11211446" y="4469859"/>
            <a:ext cx="714103" cy="230832"/>
          </a:xfrm>
          <a:prstGeom prst="rect">
            <a:avLst/>
          </a:prstGeom>
          <a:noFill/>
        </p:spPr>
        <p:txBody>
          <a:bodyPr wrap="square" rtlCol="0">
            <a:spAutoFit/>
          </a:bodyPr>
          <a:lstStyle/>
          <a:p>
            <a:r>
              <a:rPr lang="es-CR" sz="900" dirty="0">
                <a:solidFill>
                  <a:srgbClr val="FF0000"/>
                </a:solidFill>
              </a:rPr>
              <a:t>Por evaluar</a:t>
            </a:r>
          </a:p>
        </p:txBody>
      </p:sp>
      <p:sp>
        <p:nvSpPr>
          <p:cNvPr id="42" name="CuadroTexto 41">
            <a:extLst>
              <a:ext uri="{FF2B5EF4-FFF2-40B4-BE49-F238E27FC236}">
                <a16:creationId xmlns:a16="http://schemas.microsoft.com/office/drawing/2014/main" id="{9F3494E7-9225-42C0-81DF-E6C723CCE8EF}"/>
              </a:ext>
            </a:extLst>
          </p:cNvPr>
          <p:cNvSpPr txBox="1"/>
          <p:nvPr/>
        </p:nvSpPr>
        <p:spPr>
          <a:xfrm>
            <a:off x="11215799" y="4779017"/>
            <a:ext cx="714103" cy="230832"/>
          </a:xfrm>
          <a:prstGeom prst="rect">
            <a:avLst/>
          </a:prstGeom>
          <a:noFill/>
        </p:spPr>
        <p:txBody>
          <a:bodyPr wrap="square" rtlCol="0">
            <a:spAutoFit/>
          </a:bodyPr>
          <a:lstStyle/>
          <a:p>
            <a:r>
              <a:rPr lang="es-CR" sz="900" dirty="0">
                <a:solidFill>
                  <a:srgbClr val="FF0000"/>
                </a:solidFill>
              </a:rPr>
              <a:t>Por evaluar</a:t>
            </a:r>
          </a:p>
        </p:txBody>
      </p:sp>
      <p:sp>
        <p:nvSpPr>
          <p:cNvPr id="43" name="CuadroTexto 42">
            <a:extLst>
              <a:ext uri="{FF2B5EF4-FFF2-40B4-BE49-F238E27FC236}">
                <a16:creationId xmlns:a16="http://schemas.microsoft.com/office/drawing/2014/main" id="{DA9B280B-AD02-4A21-8D7E-F566EC9CE508}"/>
              </a:ext>
            </a:extLst>
          </p:cNvPr>
          <p:cNvSpPr txBox="1"/>
          <p:nvPr/>
        </p:nvSpPr>
        <p:spPr>
          <a:xfrm>
            <a:off x="11211442" y="5096883"/>
            <a:ext cx="714103" cy="230832"/>
          </a:xfrm>
          <a:prstGeom prst="rect">
            <a:avLst/>
          </a:prstGeom>
          <a:noFill/>
        </p:spPr>
        <p:txBody>
          <a:bodyPr wrap="square" rtlCol="0">
            <a:spAutoFit/>
          </a:bodyPr>
          <a:lstStyle/>
          <a:p>
            <a:r>
              <a:rPr lang="es-CR" sz="900" dirty="0">
                <a:solidFill>
                  <a:srgbClr val="FF0000"/>
                </a:solidFill>
              </a:rPr>
              <a:t>Por evaluar</a:t>
            </a:r>
          </a:p>
        </p:txBody>
      </p:sp>
      <p:pic>
        <p:nvPicPr>
          <p:cNvPr id="24" name="Imagen 23">
            <a:extLst>
              <a:ext uri="{FF2B5EF4-FFF2-40B4-BE49-F238E27FC236}">
                <a16:creationId xmlns:a16="http://schemas.microsoft.com/office/drawing/2014/main" id="{8A42BC78-6A9D-4B20-9ACD-F0B4075C3ED8}"/>
              </a:ext>
            </a:extLst>
          </p:cNvPr>
          <p:cNvPicPr>
            <a:picLocks noChangeAspect="1"/>
          </p:cNvPicPr>
          <p:nvPr/>
        </p:nvPicPr>
        <p:blipFill>
          <a:blip r:embed="rId10">
            <a:alphaModFix/>
            <a:biLevel thresh="25000"/>
            <a:extLst>
              <a:ext uri="{BEBA8EAE-BF5A-486C-A8C5-ECC9F3942E4B}">
                <a14:imgProps xmlns:a14="http://schemas.microsoft.com/office/drawing/2010/main">
                  <a14:imgLayer r:embed="rId11">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6857834">
            <a:off x="9754000" y="3443716"/>
            <a:ext cx="1229595" cy="1229595"/>
          </a:xfrm>
          <a:prstGeom prst="rect">
            <a:avLst/>
          </a:prstGeom>
          <a:effectLst>
            <a:outerShdw blurRad="63500" sx="102000" sy="102000" algn="ctr" rotWithShape="0">
              <a:prstClr val="black">
                <a:alpha val="40000"/>
              </a:prstClr>
            </a:outerShdw>
          </a:effectLst>
        </p:spPr>
      </p:pic>
      <p:pic>
        <p:nvPicPr>
          <p:cNvPr id="27" name="Imagen 26">
            <a:extLst>
              <a:ext uri="{FF2B5EF4-FFF2-40B4-BE49-F238E27FC236}">
                <a16:creationId xmlns:a16="http://schemas.microsoft.com/office/drawing/2014/main" id="{93C8390E-824D-4A79-8D56-4C6814DED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929" y="797635"/>
            <a:ext cx="600363" cy="627653"/>
          </a:xfrm>
          <a:prstGeom prst="rect">
            <a:avLst/>
          </a:prstGeom>
        </p:spPr>
      </p:pic>
    </p:spTree>
    <p:extLst>
      <p:ext uri="{BB962C8B-B14F-4D97-AF65-F5344CB8AC3E}">
        <p14:creationId xmlns:p14="http://schemas.microsoft.com/office/powerpoint/2010/main" val="18696396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3.33333E-6 L 0.00169 0.28588 " pathEditMode="relative" rAng="0" ptsTypes="AA">
                                      <p:cBhvr>
                                        <p:cTn id="6" dur="2000" fill="hold"/>
                                        <p:tgtEl>
                                          <p:spTgt spid="24"/>
                                        </p:tgtEl>
                                        <p:attrNameLst>
                                          <p:attrName>ppt_x</p:attrName>
                                          <p:attrName>ppt_y</p:attrName>
                                        </p:attrNameLst>
                                      </p:cBhvr>
                                      <p:rCtr x="78" y="1428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4AB78118-8925-4542-94A9-B7EDAB3A9FC8}"/>
              </a:ext>
            </a:extLst>
          </p:cNvPr>
          <p:cNvGrpSpPr/>
          <p:nvPr/>
        </p:nvGrpSpPr>
        <p:grpSpPr>
          <a:xfrm>
            <a:off x="0" y="0"/>
            <a:ext cx="339698" cy="6860460"/>
            <a:chOff x="-1521" y="-2460"/>
            <a:chExt cx="339698" cy="6860460"/>
          </a:xfrm>
        </p:grpSpPr>
        <p:sp>
          <p:nvSpPr>
            <p:cNvPr id="30" name="Rectángulo 29">
              <a:extLst>
                <a:ext uri="{FF2B5EF4-FFF2-40B4-BE49-F238E27FC236}">
                  <a16:creationId xmlns:a16="http://schemas.microsoft.com/office/drawing/2014/main" id="{3A81C7AD-853B-42D4-B2A0-4371EB5043BE}"/>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1" name="Rectángulo 30">
              <a:extLst>
                <a:ext uri="{FF2B5EF4-FFF2-40B4-BE49-F238E27FC236}">
                  <a16:creationId xmlns:a16="http://schemas.microsoft.com/office/drawing/2014/main" id="{B26FCE12-39ED-4526-8347-D93B6ABFF189}"/>
                </a:ext>
              </a:extLst>
            </p:cNvPr>
            <p:cNvSpPr/>
            <p:nvPr/>
          </p:nvSpPr>
          <p:spPr>
            <a:xfrm>
              <a:off x="-1521" y="4147127"/>
              <a:ext cx="339698"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32" name="Rectángulo 31">
              <a:extLst>
                <a:ext uri="{FF2B5EF4-FFF2-40B4-BE49-F238E27FC236}">
                  <a16:creationId xmlns:a16="http://schemas.microsoft.com/office/drawing/2014/main" id="{B608D30C-6014-4050-8704-A977362805EC}"/>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4" name="Rectángulo 33">
              <a:extLst>
                <a:ext uri="{FF2B5EF4-FFF2-40B4-BE49-F238E27FC236}">
                  <a16:creationId xmlns:a16="http://schemas.microsoft.com/office/drawing/2014/main" id="{5AB63EEE-2969-47BD-8F62-D12B926ABC96}"/>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5" name="Rectángulo 34">
              <a:extLst>
                <a:ext uri="{FF2B5EF4-FFF2-40B4-BE49-F238E27FC236}">
                  <a16:creationId xmlns:a16="http://schemas.microsoft.com/office/drawing/2014/main" id="{F7E830B2-ED5E-475F-A18F-16DFFA693D17}"/>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cxnSp>
        <p:nvCxnSpPr>
          <p:cNvPr id="6" name="Conector recto 5">
            <a:extLst>
              <a:ext uri="{FF2B5EF4-FFF2-40B4-BE49-F238E27FC236}">
                <a16:creationId xmlns:a16="http://schemas.microsoft.com/office/drawing/2014/main" id="{AD9FF797-C7DD-44D7-ACFD-FA27BE514786}"/>
              </a:ext>
            </a:extLst>
          </p:cNvPr>
          <p:cNvCxnSpPr/>
          <p:nvPr/>
        </p:nvCxnSpPr>
        <p:spPr>
          <a:xfrm>
            <a:off x="1463040" y="895055"/>
            <a:ext cx="0" cy="951162"/>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10" name="CuadroTexto 9">
            <a:extLst>
              <a:ext uri="{FF2B5EF4-FFF2-40B4-BE49-F238E27FC236}">
                <a16:creationId xmlns:a16="http://schemas.microsoft.com/office/drawing/2014/main" id="{3CBBD7A4-BA56-480F-A326-69878D3A1AF9}"/>
              </a:ext>
            </a:extLst>
          </p:cNvPr>
          <p:cNvSpPr txBox="1"/>
          <p:nvPr/>
        </p:nvSpPr>
        <p:spPr>
          <a:xfrm>
            <a:off x="579957" y="340700"/>
            <a:ext cx="11254751" cy="2554545"/>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Cuando haga clic en el ícono </a:t>
            </a:r>
          </a:p>
          <a:p>
            <a:pPr algn="ctr"/>
            <a:r>
              <a:rPr lang="es-CR" sz="3200" dirty="0">
                <a:solidFill>
                  <a:srgbClr val="44546A"/>
                </a:solidFill>
                <a:latin typeface="Century Gothic" panose="020B0502020202020204" pitchFamily="34" charset="0"/>
              </a:rPr>
              <a:t>   se desplegará esta pantalla, en la que deberá seleccionar la fecha y hora de la reunión y agregar observaciones como por ejemplo: “La reunión se realizará en la oficina del licenciado Castillo”</a:t>
            </a:r>
          </a:p>
        </p:txBody>
      </p:sp>
      <p:pic>
        <p:nvPicPr>
          <p:cNvPr id="27" name="Imagen 26">
            <a:extLst>
              <a:ext uri="{FF2B5EF4-FFF2-40B4-BE49-F238E27FC236}">
                <a16:creationId xmlns:a16="http://schemas.microsoft.com/office/drawing/2014/main" id="{93C8390E-824D-4A79-8D56-4C6814DE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95" y="267402"/>
            <a:ext cx="600363" cy="627653"/>
          </a:xfrm>
          <a:prstGeom prst="rect">
            <a:avLst/>
          </a:prstGeom>
        </p:spPr>
      </p:pic>
      <p:pic>
        <p:nvPicPr>
          <p:cNvPr id="2" name="Imagen 1">
            <a:extLst>
              <a:ext uri="{FF2B5EF4-FFF2-40B4-BE49-F238E27FC236}">
                <a16:creationId xmlns:a16="http://schemas.microsoft.com/office/drawing/2014/main" id="{CCE6B92D-BFB8-443F-9178-344A0513B804}"/>
              </a:ext>
            </a:extLst>
          </p:cNvPr>
          <p:cNvPicPr>
            <a:picLocks noChangeAspect="1"/>
          </p:cNvPicPr>
          <p:nvPr/>
        </p:nvPicPr>
        <p:blipFill>
          <a:blip r:embed="rId4"/>
          <a:stretch>
            <a:fillRect/>
          </a:stretch>
        </p:blipFill>
        <p:spPr>
          <a:xfrm>
            <a:off x="3024187" y="2950802"/>
            <a:ext cx="6143625" cy="2686050"/>
          </a:xfrm>
          <a:prstGeom prst="rect">
            <a:avLst/>
          </a:prstGeom>
        </p:spPr>
      </p:pic>
      <p:sp>
        <p:nvSpPr>
          <p:cNvPr id="3" name="CuadroTexto 2">
            <a:extLst>
              <a:ext uri="{FF2B5EF4-FFF2-40B4-BE49-F238E27FC236}">
                <a16:creationId xmlns:a16="http://schemas.microsoft.com/office/drawing/2014/main" id="{388E99B3-037B-4673-A680-FCB199F72C6B}"/>
              </a:ext>
            </a:extLst>
          </p:cNvPr>
          <p:cNvSpPr txBox="1"/>
          <p:nvPr/>
        </p:nvSpPr>
        <p:spPr>
          <a:xfrm flipH="1">
            <a:off x="5257797" y="3138289"/>
            <a:ext cx="1900645" cy="261610"/>
          </a:xfrm>
          <a:prstGeom prst="rect">
            <a:avLst/>
          </a:prstGeom>
          <a:noFill/>
        </p:spPr>
        <p:txBody>
          <a:bodyPr wrap="square" rtlCol="0">
            <a:spAutoFit/>
          </a:bodyPr>
          <a:lstStyle/>
          <a:p>
            <a:r>
              <a:rPr lang="es-CR" sz="1100" b="1" dirty="0">
                <a:latin typeface="Century Gothic" panose="020B0502020202020204" pitchFamily="34" charset="0"/>
              </a:rPr>
              <a:t>ROJAS QUIRÓS ELIETH</a:t>
            </a:r>
          </a:p>
        </p:txBody>
      </p:sp>
      <p:sp>
        <p:nvSpPr>
          <p:cNvPr id="41" name="CuadroTexto 40">
            <a:extLst>
              <a:ext uri="{FF2B5EF4-FFF2-40B4-BE49-F238E27FC236}">
                <a16:creationId xmlns:a16="http://schemas.microsoft.com/office/drawing/2014/main" id="{B63AEE85-B936-41B0-8139-3A7F7ADE259F}"/>
              </a:ext>
            </a:extLst>
          </p:cNvPr>
          <p:cNvSpPr txBox="1"/>
          <p:nvPr/>
        </p:nvSpPr>
        <p:spPr>
          <a:xfrm flipH="1">
            <a:off x="5222172" y="3416910"/>
            <a:ext cx="2624248" cy="215444"/>
          </a:xfrm>
          <a:prstGeom prst="rect">
            <a:avLst/>
          </a:prstGeom>
          <a:noFill/>
        </p:spPr>
        <p:txBody>
          <a:bodyPr wrap="square" rtlCol="0">
            <a:spAutoFit/>
          </a:bodyPr>
          <a:lstStyle/>
          <a:p>
            <a:r>
              <a:rPr lang="es-CR" sz="800" b="1" dirty="0">
                <a:latin typeface="Century Gothic" panose="020B0502020202020204" pitchFamily="34" charset="0"/>
              </a:rPr>
              <a:t>PLAN DE EVALUACIÓN SECCIÓN DE PRESUPUESTO</a:t>
            </a:r>
          </a:p>
        </p:txBody>
      </p:sp>
      <p:sp>
        <p:nvSpPr>
          <p:cNvPr id="44" name="CuadroTexto 43">
            <a:extLst>
              <a:ext uri="{FF2B5EF4-FFF2-40B4-BE49-F238E27FC236}">
                <a16:creationId xmlns:a16="http://schemas.microsoft.com/office/drawing/2014/main" id="{FCD3F47D-10A2-423A-83E4-6A070A74E646}"/>
              </a:ext>
            </a:extLst>
          </p:cNvPr>
          <p:cNvSpPr txBox="1"/>
          <p:nvPr/>
        </p:nvSpPr>
        <p:spPr>
          <a:xfrm flipH="1">
            <a:off x="5222172" y="3647926"/>
            <a:ext cx="2624248" cy="215444"/>
          </a:xfrm>
          <a:prstGeom prst="rect">
            <a:avLst/>
          </a:prstGeom>
          <a:noFill/>
        </p:spPr>
        <p:txBody>
          <a:bodyPr wrap="square" rtlCol="0">
            <a:spAutoFit/>
          </a:bodyPr>
          <a:lstStyle/>
          <a:p>
            <a:r>
              <a:rPr lang="es-CR" sz="800" b="1" dirty="0">
                <a:latin typeface="Century Gothic" panose="020B0502020202020204" pitchFamily="34" charset="0"/>
              </a:rPr>
              <a:t>REUNIÓN INICIAL</a:t>
            </a:r>
          </a:p>
        </p:txBody>
      </p:sp>
      <p:sp>
        <p:nvSpPr>
          <p:cNvPr id="15" name="CuadroTexto 14">
            <a:extLst>
              <a:ext uri="{FF2B5EF4-FFF2-40B4-BE49-F238E27FC236}">
                <a16:creationId xmlns:a16="http://schemas.microsoft.com/office/drawing/2014/main" id="{689CE027-4BF8-4E33-95A5-86FEF2629285}"/>
              </a:ext>
            </a:extLst>
          </p:cNvPr>
          <p:cNvSpPr txBox="1"/>
          <p:nvPr/>
        </p:nvSpPr>
        <p:spPr>
          <a:xfrm>
            <a:off x="579956" y="5787718"/>
            <a:ext cx="11254751" cy="830997"/>
          </a:xfrm>
          <a:prstGeom prst="rect">
            <a:avLst/>
          </a:prstGeom>
          <a:noFill/>
        </p:spPr>
        <p:txBody>
          <a:bodyPr wrap="square" rtlCol="0">
            <a:spAutoFit/>
          </a:bodyPr>
          <a:lstStyle/>
          <a:p>
            <a:pPr algn="ctr"/>
            <a:r>
              <a:rPr lang="es-CR" sz="2400" b="1" dirty="0">
                <a:solidFill>
                  <a:srgbClr val="44546A"/>
                </a:solidFill>
                <a:latin typeface="Century Gothic" panose="020B0502020202020204" pitchFamily="34" charset="0"/>
              </a:rPr>
              <a:t>No se agendan en el sistema la reunión inicial de entrega de plan de evaluación ni la de evaluaciones parciales.</a:t>
            </a:r>
          </a:p>
        </p:txBody>
      </p:sp>
    </p:spTree>
    <p:extLst>
      <p:ext uri="{BB962C8B-B14F-4D97-AF65-F5344CB8AC3E}">
        <p14:creationId xmlns:p14="http://schemas.microsoft.com/office/powerpoint/2010/main" val="236558161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mbo 6">
            <a:extLst>
              <a:ext uri="{FF2B5EF4-FFF2-40B4-BE49-F238E27FC236}">
                <a16:creationId xmlns:a16="http://schemas.microsoft.com/office/drawing/2014/main" id="{00630BA7-DD68-414E-87DA-44B967C56325}"/>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4113816" y="2240714"/>
            <a:ext cx="4456854" cy="2579513"/>
          </a:xfrm>
        </p:spPr>
        <p:txBody>
          <a:bodyPr>
            <a:normAutofit fontScale="90000"/>
          </a:bodyPr>
          <a:lstStyle/>
          <a:p>
            <a:pPr algn="ctr"/>
            <a:r>
              <a:rPr lang="es-CR" sz="36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PERSONA </a:t>
            </a:r>
            <a:br>
              <a:rPr lang="es-CR" sz="36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br>
            <a:r>
              <a:rPr lang="es-CR" sz="36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EVALUADA: PASOS PARA ACEPTAR O IMPUGNAR EL RESULTADO </a:t>
            </a:r>
            <a:br>
              <a:rPr lang="es-CR" sz="36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br>
            <a:r>
              <a:rPr lang="es-CR" sz="36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FINAL DE LA EVALUACIÓN</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6</a:t>
            </a:r>
          </a:p>
        </p:txBody>
      </p:sp>
    </p:spTree>
    <p:extLst>
      <p:ext uri="{BB962C8B-B14F-4D97-AF65-F5344CB8AC3E}">
        <p14:creationId xmlns:p14="http://schemas.microsoft.com/office/powerpoint/2010/main" val="421982944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79189FDD-FD77-4755-AEAF-55F00CE82085}"/>
              </a:ext>
            </a:extLst>
          </p:cNvPr>
          <p:cNvSpPr txBox="1"/>
          <p:nvPr/>
        </p:nvSpPr>
        <p:spPr>
          <a:xfrm>
            <a:off x="1511890" y="1463273"/>
            <a:ext cx="9168220" cy="3785652"/>
          </a:xfrm>
          <a:prstGeom prst="rect">
            <a:avLst/>
          </a:prstGeom>
          <a:noFill/>
        </p:spPr>
        <p:txBody>
          <a:bodyPr wrap="square" rtlCol="0">
            <a:spAutoFit/>
          </a:bodyPr>
          <a:lstStyle/>
          <a:p>
            <a:pPr algn="ctr"/>
            <a:r>
              <a:rPr lang="es-CR" sz="4000" dirty="0">
                <a:solidFill>
                  <a:srgbClr val="44546A"/>
                </a:solidFill>
                <a:latin typeface="Century Gothic" panose="020B0502020202020204" pitchFamily="34" charset="0"/>
              </a:rPr>
              <a:t>Una vez que la Jefatura le comunique los resultados finales de la evaluación del desempeño, la persona evaluada tendrá que aceptar o impugnar el resultado ingresando en GH en línea.</a:t>
            </a:r>
            <a:endParaRPr lang="es-CR" sz="3600" dirty="0">
              <a:solidFill>
                <a:srgbClr val="44546A"/>
              </a:solidFill>
              <a:latin typeface="Century Gothic" panose="020B0502020202020204" pitchFamily="34" charset="0"/>
            </a:endParaRP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150659936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33938B-0F77-415F-9DB2-5BCCC7A48597}"/>
              </a:ext>
            </a:extLst>
          </p:cNvPr>
          <p:cNvPicPr>
            <a:picLocks noChangeAspect="1"/>
          </p:cNvPicPr>
          <p:nvPr/>
        </p:nvPicPr>
        <p:blipFill>
          <a:blip r:embed="rId3"/>
          <a:stretch>
            <a:fillRect/>
          </a:stretch>
        </p:blipFill>
        <p:spPr>
          <a:xfrm>
            <a:off x="1766316" y="823355"/>
            <a:ext cx="8970101" cy="5496974"/>
          </a:xfrm>
          <a:prstGeom prst="rect">
            <a:avLst/>
          </a:prstGeom>
          <a:ln>
            <a:solidFill>
              <a:schemeClr val="bg1">
                <a:lumMod val="75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442750" y="238580"/>
            <a:ext cx="11617234" cy="584775"/>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Se desplegará la pantalla de acceso a GH-EN LÍNEA: </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5919820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1B03E0-FF05-44C9-B5BB-D194B6BEDA98}"/>
              </a:ext>
            </a:extLst>
          </p:cNvPr>
          <p:cNvPicPr>
            <a:picLocks noChangeAspect="1"/>
          </p:cNvPicPr>
          <p:nvPr/>
        </p:nvPicPr>
        <p:blipFill>
          <a:blip r:embed="rId3"/>
          <a:stretch>
            <a:fillRect/>
          </a:stretch>
        </p:blipFill>
        <p:spPr>
          <a:xfrm>
            <a:off x="3838575" y="1955105"/>
            <a:ext cx="4514850" cy="3714750"/>
          </a:xfrm>
          <a:prstGeom prst="rect">
            <a:avLst/>
          </a:prstGeom>
        </p:spPr>
      </p:pic>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1" name="Imagen 20">
            <a:extLst>
              <a:ext uri="{FF2B5EF4-FFF2-40B4-BE49-F238E27FC236}">
                <a16:creationId xmlns:a16="http://schemas.microsoft.com/office/drawing/2014/main" id="{5BF13EEA-DE03-4902-8BBA-BFA0FCA1E2AE}"/>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7252758" y="3009311"/>
            <a:ext cx="1229595" cy="1229595"/>
          </a:xfrm>
          <a:prstGeom prst="rect">
            <a:avLst/>
          </a:prstGeom>
          <a:effectLst>
            <a:outerShdw blurRad="63500" sx="102000" sy="102000" algn="ctr" rotWithShape="0">
              <a:prstClr val="black">
                <a:alpha val="40000"/>
              </a:prstClr>
            </a:outerShdw>
          </a:effectLst>
        </p:spPr>
      </p:pic>
      <p:sp>
        <p:nvSpPr>
          <p:cNvPr id="11" name="8 CuadroTexto">
            <a:extLst>
              <a:ext uri="{FF2B5EF4-FFF2-40B4-BE49-F238E27FC236}">
                <a16:creationId xmlns:a16="http://schemas.microsoft.com/office/drawing/2014/main" id="{F076BA21-5373-45B1-B0FA-B20608D9DBBF}"/>
              </a:ext>
            </a:extLst>
          </p:cNvPr>
          <p:cNvSpPr txBox="1"/>
          <p:nvPr/>
        </p:nvSpPr>
        <p:spPr>
          <a:xfrm>
            <a:off x="357157" y="113880"/>
            <a:ext cx="11634545" cy="1846659"/>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Si usted es un usuario activo, digite su usuario y contraseña, que es la misma con la que ingresa en su equipo institucional, y presione ingresar</a:t>
            </a:r>
          </a:p>
          <a:p>
            <a:pPr algn="ctr"/>
            <a:r>
              <a:rPr lang="es-CR" dirty="0">
                <a:solidFill>
                  <a:schemeClr val="tx2"/>
                </a:solidFill>
                <a:latin typeface="Cooper Black" pitchFamily="18" charset="0"/>
              </a:rPr>
              <a:t>  </a:t>
            </a:r>
          </a:p>
        </p:txBody>
      </p:sp>
    </p:spTree>
    <p:extLst>
      <p:ext uri="{BB962C8B-B14F-4D97-AF65-F5344CB8AC3E}">
        <p14:creationId xmlns:p14="http://schemas.microsoft.com/office/powerpoint/2010/main" val="12266732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cto de flecha 20">
            <a:extLst>
              <a:ext uri="{FF2B5EF4-FFF2-40B4-BE49-F238E27FC236}">
                <a16:creationId xmlns:a16="http://schemas.microsoft.com/office/drawing/2014/main" id="{7FE2780A-12F4-4000-9C4A-C3B14BA48B48}"/>
              </a:ext>
            </a:extLst>
          </p:cNvPr>
          <p:cNvCxnSpPr>
            <a:cxnSpLocks/>
          </p:cNvCxnSpPr>
          <p:nvPr/>
        </p:nvCxnSpPr>
        <p:spPr>
          <a:xfrm>
            <a:off x="8441917" y="909805"/>
            <a:ext cx="397043"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9CF15773-8C81-42E5-9FBA-E83DA452CE94}"/>
              </a:ext>
            </a:extLst>
          </p:cNvPr>
          <p:cNvCxnSpPr>
            <a:cxnSpLocks/>
          </p:cNvCxnSpPr>
          <p:nvPr/>
        </p:nvCxnSpPr>
        <p:spPr>
          <a:xfrm>
            <a:off x="8441917" y="885740"/>
            <a:ext cx="0" cy="2844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36CA40FD-4A53-4C2B-8FB2-369C06EE3CCB}"/>
              </a:ext>
            </a:extLst>
          </p:cNvPr>
          <p:cNvCxnSpPr>
            <a:cxnSpLocks/>
          </p:cNvCxnSpPr>
          <p:nvPr/>
        </p:nvCxnSpPr>
        <p:spPr>
          <a:xfrm flipH="1">
            <a:off x="8044874" y="3708186"/>
            <a:ext cx="397043"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01DDC0FE-50A5-48F4-AAE9-AD1CE562E99D}"/>
              </a:ext>
            </a:extLst>
          </p:cNvPr>
          <p:cNvPicPr>
            <a:picLocks noChangeAspect="1"/>
          </p:cNvPicPr>
          <p:nvPr/>
        </p:nvPicPr>
        <p:blipFill>
          <a:blip r:embed="rId3"/>
          <a:stretch>
            <a:fillRect/>
          </a:stretch>
        </p:blipFill>
        <p:spPr>
          <a:xfrm>
            <a:off x="8982883" y="671828"/>
            <a:ext cx="2642621" cy="5488518"/>
          </a:xfrm>
          <a:prstGeom prst="rect">
            <a:avLst/>
          </a:prstGeom>
        </p:spPr>
      </p:pic>
      <p:sp>
        <p:nvSpPr>
          <p:cNvPr id="42" name="Rectángulo 41">
            <a:extLst>
              <a:ext uri="{FF2B5EF4-FFF2-40B4-BE49-F238E27FC236}">
                <a16:creationId xmlns:a16="http://schemas.microsoft.com/office/drawing/2014/main" id="{5CFB5410-0A1F-43C4-8986-1280954E8815}"/>
              </a:ext>
            </a:extLst>
          </p:cNvPr>
          <p:cNvSpPr/>
          <p:nvPr/>
        </p:nvSpPr>
        <p:spPr>
          <a:xfrm>
            <a:off x="8982884" y="671830"/>
            <a:ext cx="2642620" cy="5488518"/>
          </a:xfrm>
          <a:prstGeom prst="rect">
            <a:avLst/>
          </a:prstGeom>
          <a:noFill/>
          <a:ln w="38100">
            <a:solidFill>
              <a:srgbClr val="747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47" name="Imagen 46">
            <a:extLst>
              <a:ext uri="{FF2B5EF4-FFF2-40B4-BE49-F238E27FC236}">
                <a16:creationId xmlns:a16="http://schemas.microsoft.com/office/drawing/2014/main" id="{5E3D16E8-D51C-42ED-B833-3F2A7874F616}"/>
              </a:ext>
            </a:extLst>
          </p:cNvPr>
          <p:cNvPicPr>
            <a:picLocks noChangeAspect="1"/>
          </p:cNvPicPr>
          <p:nvPr/>
        </p:nvPicPr>
        <p:blipFill>
          <a:blip r:embed="rId4"/>
          <a:stretch>
            <a:fillRect/>
          </a:stretch>
        </p:blipFill>
        <p:spPr>
          <a:xfrm>
            <a:off x="4725785" y="1411070"/>
            <a:ext cx="3287005" cy="3590421"/>
          </a:xfrm>
          <a:prstGeom prst="rect">
            <a:avLst/>
          </a:prstGeom>
        </p:spPr>
      </p:pic>
      <p:sp>
        <p:nvSpPr>
          <p:cNvPr id="43" name="Rectángulo 42">
            <a:extLst>
              <a:ext uri="{FF2B5EF4-FFF2-40B4-BE49-F238E27FC236}">
                <a16:creationId xmlns:a16="http://schemas.microsoft.com/office/drawing/2014/main" id="{71909E88-78A6-4A90-8237-4031C18F0092}"/>
              </a:ext>
            </a:extLst>
          </p:cNvPr>
          <p:cNvSpPr/>
          <p:nvPr/>
        </p:nvSpPr>
        <p:spPr>
          <a:xfrm>
            <a:off x="4725785" y="1411071"/>
            <a:ext cx="3254922" cy="3581402"/>
          </a:xfrm>
          <a:prstGeom prst="rect">
            <a:avLst/>
          </a:prstGeom>
          <a:noFill/>
          <a:ln w="38100">
            <a:solidFill>
              <a:srgbClr val="747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18" name="Grupo 17">
            <a:extLst>
              <a:ext uri="{FF2B5EF4-FFF2-40B4-BE49-F238E27FC236}">
                <a16:creationId xmlns:a16="http://schemas.microsoft.com/office/drawing/2014/main" id="{A551505C-CDD9-4533-8F49-41D5FCC0364C}"/>
              </a:ext>
            </a:extLst>
          </p:cNvPr>
          <p:cNvGrpSpPr/>
          <p:nvPr/>
        </p:nvGrpSpPr>
        <p:grpSpPr>
          <a:xfrm>
            <a:off x="-18992" y="0"/>
            <a:ext cx="358690" cy="6860460"/>
            <a:chOff x="-20513" y="-2460"/>
            <a:chExt cx="358690" cy="6860460"/>
          </a:xfrm>
        </p:grpSpPr>
        <p:sp>
          <p:nvSpPr>
            <p:cNvPr id="19" name="Rectángulo 18">
              <a:extLst>
                <a:ext uri="{FF2B5EF4-FFF2-40B4-BE49-F238E27FC236}">
                  <a16:creationId xmlns:a16="http://schemas.microsoft.com/office/drawing/2014/main" id="{4D7C5C22-A909-46C7-A11A-2E3E56717AFA}"/>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6BC2A0E-3278-4F5C-A6AF-EBC72390E435}"/>
                </a:ext>
              </a:extLst>
            </p:cNvPr>
            <p:cNvSpPr/>
            <p:nvPr/>
          </p:nvSpPr>
          <p:spPr>
            <a:xfrm>
              <a:off x="-20513" y="4147127"/>
              <a:ext cx="358690"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22" name="Rectángulo 21">
              <a:extLst>
                <a:ext uri="{FF2B5EF4-FFF2-40B4-BE49-F238E27FC236}">
                  <a16:creationId xmlns:a16="http://schemas.microsoft.com/office/drawing/2014/main" id="{D9B24D72-C697-41BD-80E6-77EEB64352B4}"/>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4" name="Rectángulo 23">
              <a:extLst>
                <a:ext uri="{FF2B5EF4-FFF2-40B4-BE49-F238E27FC236}">
                  <a16:creationId xmlns:a16="http://schemas.microsoft.com/office/drawing/2014/main" id="{362B6D85-1F70-4624-854B-A4D1607CD021}"/>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5" name="Rectángulo 24">
              <a:extLst>
                <a:ext uri="{FF2B5EF4-FFF2-40B4-BE49-F238E27FC236}">
                  <a16:creationId xmlns:a16="http://schemas.microsoft.com/office/drawing/2014/main" id="{E54CEDE6-149B-4997-BA09-7BE4D937B254}"/>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8" name="Imagen 27">
            <a:extLst>
              <a:ext uri="{FF2B5EF4-FFF2-40B4-BE49-F238E27FC236}">
                <a16:creationId xmlns:a16="http://schemas.microsoft.com/office/drawing/2014/main" id="{99FDA01E-578D-4CE7-93DC-0A465D04F5AE}"/>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329694">
            <a:off x="10916014" y="1222255"/>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612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1B03E0-FF05-44C9-B5BB-D194B6BEDA98}"/>
              </a:ext>
            </a:extLst>
          </p:cNvPr>
          <p:cNvPicPr>
            <a:picLocks noChangeAspect="1"/>
          </p:cNvPicPr>
          <p:nvPr/>
        </p:nvPicPr>
        <p:blipFill>
          <a:blip r:embed="rId3"/>
          <a:stretch>
            <a:fillRect/>
          </a:stretch>
        </p:blipFill>
        <p:spPr>
          <a:xfrm>
            <a:off x="4021507" y="2134470"/>
            <a:ext cx="4514850" cy="3714750"/>
          </a:xfrm>
          <a:prstGeom prst="rect">
            <a:avLst/>
          </a:prstGeom>
        </p:spPr>
      </p:pic>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21" name="Imagen 20">
            <a:extLst>
              <a:ext uri="{FF2B5EF4-FFF2-40B4-BE49-F238E27FC236}">
                <a16:creationId xmlns:a16="http://schemas.microsoft.com/office/drawing/2014/main" id="{5BF13EEA-DE03-4902-8BBA-BFA0FCA1E2AE}"/>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7181124" y="4377674"/>
            <a:ext cx="1229595" cy="1229595"/>
          </a:xfrm>
          <a:prstGeom prst="rect">
            <a:avLst/>
          </a:prstGeom>
          <a:effectLst>
            <a:outerShdw blurRad="63500" sx="102000" sy="102000" algn="ctr" rotWithShape="0">
              <a:prstClr val="black">
                <a:alpha val="40000"/>
              </a:prstClr>
            </a:outerShdw>
          </a:effectLst>
        </p:spPr>
      </p:pic>
      <p:sp>
        <p:nvSpPr>
          <p:cNvPr id="12" name="10 CuadroTexto">
            <a:extLst>
              <a:ext uri="{FF2B5EF4-FFF2-40B4-BE49-F238E27FC236}">
                <a16:creationId xmlns:a16="http://schemas.microsoft.com/office/drawing/2014/main" id="{5CB5E624-2E3E-462C-8162-99F720C50092}"/>
              </a:ext>
            </a:extLst>
          </p:cNvPr>
          <p:cNvSpPr txBox="1"/>
          <p:nvPr/>
        </p:nvSpPr>
        <p:spPr>
          <a:xfrm>
            <a:off x="531328" y="182876"/>
            <a:ext cx="11495209" cy="1569660"/>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En caso que haya olvidado su contraseña, haga clic en  ¿Olvidó su contraseña? Y complete los espacios según se solicita</a:t>
            </a:r>
          </a:p>
        </p:txBody>
      </p:sp>
    </p:spTree>
    <p:extLst>
      <p:ext uri="{BB962C8B-B14F-4D97-AF65-F5344CB8AC3E}">
        <p14:creationId xmlns:p14="http://schemas.microsoft.com/office/powerpoint/2010/main" val="107478584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23" name="CuadroTexto 22">
            <a:extLst>
              <a:ext uri="{FF2B5EF4-FFF2-40B4-BE49-F238E27FC236}">
                <a16:creationId xmlns:a16="http://schemas.microsoft.com/office/drawing/2014/main" id="{1282C41E-B55B-4AD3-AF8C-BDE9B26474AA}"/>
              </a:ext>
            </a:extLst>
          </p:cNvPr>
          <p:cNvSpPr txBox="1"/>
          <p:nvPr/>
        </p:nvSpPr>
        <p:spPr>
          <a:xfrm>
            <a:off x="439783" y="238591"/>
            <a:ext cx="11617234" cy="1569660"/>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Una vez que haya ingresado, se visualizará la pantalla inicial. En la parte superior izquierda localizará  la pestaña “</a:t>
            </a:r>
            <a:r>
              <a:rPr lang="es-CR" sz="3200" dirty="0" err="1">
                <a:solidFill>
                  <a:srgbClr val="44546A"/>
                </a:solidFill>
                <a:latin typeface="Century Gothic" panose="020B0502020202020204" pitchFamily="34" charset="0"/>
              </a:rPr>
              <a:t>SuConsulta</a:t>
            </a:r>
            <a:r>
              <a:rPr lang="es-CR" sz="3200" dirty="0">
                <a:solidFill>
                  <a:srgbClr val="44546A"/>
                </a:solidFill>
                <a:latin typeface="Century Gothic" panose="020B0502020202020204" pitchFamily="34" charset="0"/>
              </a:rPr>
              <a:t>”, posiciónese sobre ella.</a:t>
            </a:r>
          </a:p>
        </p:txBody>
      </p:sp>
      <p:pic>
        <p:nvPicPr>
          <p:cNvPr id="2" name="Imagen 1">
            <a:extLst>
              <a:ext uri="{FF2B5EF4-FFF2-40B4-BE49-F238E27FC236}">
                <a16:creationId xmlns:a16="http://schemas.microsoft.com/office/drawing/2014/main" id="{6E43529D-6E80-4321-B1D9-0EFD82F2E24E}"/>
              </a:ext>
            </a:extLst>
          </p:cNvPr>
          <p:cNvPicPr>
            <a:picLocks noChangeAspect="1"/>
          </p:cNvPicPr>
          <p:nvPr/>
        </p:nvPicPr>
        <p:blipFill>
          <a:blip r:embed="rId3"/>
          <a:stretch>
            <a:fillRect/>
          </a:stretch>
        </p:blipFill>
        <p:spPr>
          <a:xfrm>
            <a:off x="1061289" y="2481290"/>
            <a:ext cx="10069421" cy="1895420"/>
          </a:xfrm>
          <a:prstGeom prst="rect">
            <a:avLst/>
          </a:prstGeom>
          <a:ln>
            <a:solidFill>
              <a:schemeClr val="bg1">
                <a:lumMod val="75000"/>
              </a:schemeClr>
            </a:solidFill>
          </a:ln>
        </p:spPr>
      </p:pic>
      <p:pic>
        <p:nvPicPr>
          <p:cNvPr id="26" name="Imagen 25">
            <a:extLst>
              <a:ext uri="{FF2B5EF4-FFF2-40B4-BE49-F238E27FC236}">
                <a16:creationId xmlns:a16="http://schemas.microsoft.com/office/drawing/2014/main" id="{1A6F1C4F-B316-4315-8D10-9ACB68D4DA33}"/>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1628287" y="4046099"/>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5015024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029F59-8EA1-4ABB-A90A-64E6BB12B62C}"/>
              </a:ext>
            </a:extLst>
          </p:cNvPr>
          <p:cNvPicPr>
            <a:picLocks noChangeAspect="1"/>
          </p:cNvPicPr>
          <p:nvPr/>
        </p:nvPicPr>
        <p:blipFill>
          <a:blip r:embed="rId3"/>
          <a:stretch>
            <a:fillRect/>
          </a:stretch>
        </p:blipFill>
        <p:spPr>
          <a:xfrm>
            <a:off x="721247" y="1573783"/>
            <a:ext cx="10749506" cy="4377246"/>
          </a:xfrm>
          <a:prstGeom prst="rect">
            <a:avLst/>
          </a:prstGeom>
          <a:ln>
            <a:solidFill>
              <a:schemeClr val="bg1">
                <a:lumMod val="75000"/>
              </a:schemeClr>
            </a:solidFill>
          </a:ln>
        </p:spPr>
      </p:pic>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23" name="CuadroTexto 22">
            <a:extLst>
              <a:ext uri="{FF2B5EF4-FFF2-40B4-BE49-F238E27FC236}">
                <a16:creationId xmlns:a16="http://schemas.microsoft.com/office/drawing/2014/main" id="{1282C41E-B55B-4AD3-AF8C-BDE9B26474AA}"/>
              </a:ext>
            </a:extLst>
          </p:cNvPr>
          <p:cNvSpPr txBox="1"/>
          <p:nvPr/>
        </p:nvSpPr>
        <p:spPr>
          <a:xfrm>
            <a:off x="439783" y="238591"/>
            <a:ext cx="11617234" cy="1077218"/>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Se despliega un combo de opciones. Haga clic en “Evaluación del desempeño”.</a:t>
            </a:r>
          </a:p>
        </p:txBody>
      </p:sp>
      <p:pic>
        <p:nvPicPr>
          <p:cNvPr id="26" name="Imagen 25">
            <a:extLst>
              <a:ext uri="{FF2B5EF4-FFF2-40B4-BE49-F238E27FC236}">
                <a16:creationId xmlns:a16="http://schemas.microsoft.com/office/drawing/2014/main" id="{1A6F1C4F-B316-4315-8D10-9ACB68D4DA33}"/>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2655898" y="5221758"/>
            <a:ext cx="1229595" cy="12295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3908714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23" name="CuadroTexto 22">
            <a:extLst>
              <a:ext uri="{FF2B5EF4-FFF2-40B4-BE49-F238E27FC236}">
                <a16:creationId xmlns:a16="http://schemas.microsoft.com/office/drawing/2014/main" id="{1282C41E-B55B-4AD3-AF8C-BDE9B26474AA}"/>
              </a:ext>
            </a:extLst>
          </p:cNvPr>
          <p:cNvSpPr txBox="1"/>
          <p:nvPr/>
        </p:nvSpPr>
        <p:spPr>
          <a:xfrm>
            <a:off x="439783" y="238591"/>
            <a:ext cx="11617234" cy="2062103"/>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A continuación, el sistema le mostrará el resultado final (evaluación actual). En ella puede observar aceptar/impugnar la evaluación, inicio y fin de la evaluación, resultado y el detalle de la evaluación</a:t>
            </a:r>
          </a:p>
        </p:txBody>
      </p:sp>
      <p:pic>
        <p:nvPicPr>
          <p:cNvPr id="12" name="Picture 2">
            <a:extLst>
              <a:ext uri="{FF2B5EF4-FFF2-40B4-BE49-F238E27FC236}">
                <a16:creationId xmlns:a16="http://schemas.microsoft.com/office/drawing/2014/main" id="{58465DFE-90AC-4978-821D-1EC27693E849}"/>
              </a:ext>
            </a:extLst>
          </p:cNvPr>
          <p:cNvPicPr>
            <a:picLocks noChangeAspect="1" noChangeArrowheads="1"/>
          </p:cNvPicPr>
          <p:nvPr/>
        </p:nvPicPr>
        <p:blipFill>
          <a:blip r:embed="rId3"/>
          <a:srcRect/>
          <a:stretch>
            <a:fillRect/>
          </a:stretch>
        </p:blipFill>
        <p:spPr bwMode="auto">
          <a:xfrm>
            <a:off x="2303550" y="2537737"/>
            <a:ext cx="7889700" cy="2872080"/>
          </a:xfrm>
          <a:prstGeom prst="rect">
            <a:avLst/>
          </a:prstGeom>
          <a:noFill/>
          <a:ln w="9525">
            <a:noFill/>
            <a:miter lim="800000"/>
            <a:headEnd/>
            <a:tailEnd/>
          </a:ln>
          <a:effectLst/>
        </p:spPr>
      </p:pic>
      <p:pic>
        <p:nvPicPr>
          <p:cNvPr id="13" name="Imagen 12">
            <a:extLst>
              <a:ext uri="{FF2B5EF4-FFF2-40B4-BE49-F238E27FC236}">
                <a16:creationId xmlns:a16="http://schemas.microsoft.com/office/drawing/2014/main" id="{66847872-3783-4E07-90C7-46C6495AD88B}"/>
              </a:ext>
            </a:extLst>
          </p:cNvPr>
          <p:cNvPicPr>
            <a:picLocks noChangeAspect="1"/>
          </p:cNvPicPr>
          <p:nvPr/>
        </p:nvPicPr>
        <p:blipFill>
          <a:blip r:embed="rId4"/>
          <a:stretch>
            <a:fillRect/>
          </a:stretch>
        </p:blipFill>
        <p:spPr>
          <a:xfrm>
            <a:off x="1061289" y="2481290"/>
            <a:ext cx="10069421" cy="1895420"/>
          </a:xfrm>
          <a:prstGeom prst="rect">
            <a:avLst/>
          </a:prstGeom>
          <a:ln>
            <a:noFill/>
          </a:ln>
        </p:spPr>
      </p:pic>
      <p:pic>
        <p:nvPicPr>
          <p:cNvPr id="26" name="Imagen 25">
            <a:extLst>
              <a:ext uri="{FF2B5EF4-FFF2-40B4-BE49-F238E27FC236}">
                <a16:creationId xmlns:a16="http://schemas.microsoft.com/office/drawing/2014/main" id="{1A6F1C4F-B316-4315-8D10-9ACB68D4DA33}"/>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3831555" y="5057099"/>
            <a:ext cx="1229595" cy="1229595"/>
          </a:xfrm>
          <a:prstGeom prst="rect">
            <a:avLst/>
          </a:prstGeom>
          <a:effectLst>
            <a:outerShdw blurRad="63500" sx="102000" sy="102000" algn="ctr" rotWithShape="0">
              <a:prstClr val="black">
                <a:alpha val="40000"/>
              </a:prstClr>
            </a:outerShdw>
          </a:effectLst>
        </p:spPr>
      </p:pic>
      <p:sp>
        <p:nvSpPr>
          <p:cNvPr id="2" name="Rectángulo 1">
            <a:extLst>
              <a:ext uri="{FF2B5EF4-FFF2-40B4-BE49-F238E27FC236}">
                <a16:creationId xmlns:a16="http://schemas.microsoft.com/office/drawing/2014/main" id="{08BCDC1C-6A97-4843-8509-A486C33F4C07}"/>
              </a:ext>
            </a:extLst>
          </p:cNvPr>
          <p:cNvSpPr/>
          <p:nvPr/>
        </p:nvSpPr>
        <p:spPr>
          <a:xfrm>
            <a:off x="1061289" y="2481290"/>
            <a:ext cx="10069421" cy="399788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59874514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23" name="CuadroTexto 22">
            <a:extLst>
              <a:ext uri="{FF2B5EF4-FFF2-40B4-BE49-F238E27FC236}">
                <a16:creationId xmlns:a16="http://schemas.microsoft.com/office/drawing/2014/main" id="{1282C41E-B55B-4AD3-AF8C-BDE9B26474AA}"/>
              </a:ext>
            </a:extLst>
          </p:cNvPr>
          <p:cNvSpPr txBox="1"/>
          <p:nvPr/>
        </p:nvSpPr>
        <p:spPr>
          <a:xfrm>
            <a:off x="439783" y="238591"/>
            <a:ext cx="11617234" cy="1077218"/>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En el caso de que esté de acuerdo con el resultado de la evaluación del desempeño haga, clic en aceptar</a:t>
            </a:r>
          </a:p>
        </p:txBody>
      </p:sp>
      <p:pic>
        <p:nvPicPr>
          <p:cNvPr id="12" name="Picture 2">
            <a:extLst>
              <a:ext uri="{FF2B5EF4-FFF2-40B4-BE49-F238E27FC236}">
                <a16:creationId xmlns:a16="http://schemas.microsoft.com/office/drawing/2014/main" id="{58465DFE-90AC-4978-821D-1EC27693E849}"/>
              </a:ext>
            </a:extLst>
          </p:cNvPr>
          <p:cNvPicPr>
            <a:picLocks noChangeAspect="1" noChangeArrowheads="1"/>
          </p:cNvPicPr>
          <p:nvPr/>
        </p:nvPicPr>
        <p:blipFill>
          <a:blip r:embed="rId3"/>
          <a:srcRect/>
          <a:stretch>
            <a:fillRect/>
          </a:stretch>
        </p:blipFill>
        <p:spPr bwMode="auto">
          <a:xfrm>
            <a:off x="2425470" y="1945554"/>
            <a:ext cx="7889700" cy="2872080"/>
          </a:xfrm>
          <a:prstGeom prst="rect">
            <a:avLst/>
          </a:prstGeom>
          <a:noFill/>
          <a:ln w="9525">
            <a:noFill/>
            <a:miter lim="800000"/>
            <a:headEnd/>
            <a:tailEnd/>
          </a:ln>
          <a:effectLst/>
        </p:spPr>
      </p:pic>
      <p:pic>
        <p:nvPicPr>
          <p:cNvPr id="13" name="Imagen 12">
            <a:extLst>
              <a:ext uri="{FF2B5EF4-FFF2-40B4-BE49-F238E27FC236}">
                <a16:creationId xmlns:a16="http://schemas.microsoft.com/office/drawing/2014/main" id="{66847872-3783-4E07-90C7-46C6495AD88B}"/>
              </a:ext>
            </a:extLst>
          </p:cNvPr>
          <p:cNvPicPr>
            <a:picLocks noChangeAspect="1"/>
          </p:cNvPicPr>
          <p:nvPr/>
        </p:nvPicPr>
        <p:blipFill>
          <a:blip r:embed="rId4"/>
          <a:stretch>
            <a:fillRect/>
          </a:stretch>
        </p:blipFill>
        <p:spPr>
          <a:xfrm>
            <a:off x="1183209" y="1889107"/>
            <a:ext cx="10069421" cy="1895420"/>
          </a:xfrm>
          <a:prstGeom prst="rect">
            <a:avLst/>
          </a:prstGeom>
          <a:ln>
            <a:noFill/>
          </a:ln>
        </p:spPr>
      </p:pic>
      <p:pic>
        <p:nvPicPr>
          <p:cNvPr id="26" name="Imagen 25">
            <a:extLst>
              <a:ext uri="{FF2B5EF4-FFF2-40B4-BE49-F238E27FC236}">
                <a16:creationId xmlns:a16="http://schemas.microsoft.com/office/drawing/2014/main" id="{1A6F1C4F-B316-4315-8D10-9ACB68D4DA33}"/>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3953475" y="4464916"/>
            <a:ext cx="1229595" cy="1229595"/>
          </a:xfrm>
          <a:prstGeom prst="rect">
            <a:avLst/>
          </a:prstGeom>
          <a:effectLst>
            <a:outerShdw blurRad="63500" sx="102000" sy="102000" algn="ctr" rotWithShape="0">
              <a:prstClr val="black">
                <a:alpha val="40000"/>
              </a:prstClr>
            </a:outerShdw>
          </a:effectLst>
        </p:spPr>
      </p:pic>
      <p:sp>
        <p:nvSpPr>
          <p:cNvPr id="2" name="Rectángulo 1">
            <a:extLst>
              <a:ext uri="{FF2B5EF4-FFF2-40B4-BE49-F238E27FC236}">
                <a16:creationId xmlns:a16="http://schemas.microsoft.com/office/drawing/2014/main" id="{08BCDC1C-6A97-4843-8509-A486C33F4C07}"/>
              </a:ext>
            </a:extLst>
          </p:cNvPr>
          <p:cNvSpPr/>
          <p:nvPr/>
        </p:nvSpPr>
        <p:spPr>
          <a:xfrm>
            <a:off x="1183209" y="1889107"/>
            <a:ext cx="10069421" cy="399788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79968806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9" name="8 Rectángulo">
            <a:extLst>
              <a:ext uri="{FF2B5EF4-FFF2-40B4-BE49-F238E27FC236}">
                <a16:creationId xmlns:a16="http://schemas.microsoft.com/office/drawing/2014/main" id="{597C5A6D-A2C3-4A8C-9E55-07AA233AE9B1}"/>
              </a:ext>
            </a:extLst>
          </p:cNvPr>
          <p:cNvSpPr/>
          <p:nvPr/>
        </p:nvSpPr>
        <p:spPr>
          <a:xfrm>
            <a:off x="733534" y="153885"/>
            <a:ext cx="11005620" cy="2062103"/>
          </a:xfrm>
          <a:prstGeom prst="rect">
            <a:avLst/>
          </a:prstGeom>
        </p:spPr>
        <p:txBody>
          <a:bodyPr wrap="square">
            <a:spAutoFit/>
          </a:bodyPr>
          <a:lstStyle/>
          <a:p>
            <a:pPr algn="ctr"/>
            <a:r>
              <a:rPr lang="es-CR" sz="3200" dirty="0">
                <a:solidFill>
                  <a:srgbClr val="44546A"/>
                </a:solidFill>
                <a:latin typeface="Century Gothic" panose="020B0502020202020204" pitchFamily="34" charset="0"/>
              </a:rPr>
              <a:t>Seguidamente</a:t>
            </a:r>
            <a:r>
              <a:rPr lang="es-CR" dirty="0">
                <a:solidFill>
                  <a:schemeClr val="tx2"/>
                </a:solidFill>
                <a:latin typeface="Cooper Black" pitchFamily="18" charset="0"/>
              </a:rPr>
              <a:t> </a:t>
            </a:r>
            <a:r>
              <a:rPr lang="es-CR" sz="3200" dirty="0">
                <a:solidFill>
                  <a:srgbClr val="44546A"/>
                </a:solidFill>
                <a:latin typeface="Century Gothic" panose="020B0502020202020204" pitchFamily="34" charset="0"/>
              </a:rPr>
              <a:t>le mostrará el siguiente mensaje que ratifica que la evaluación quedará en firme. Presione “Aceptar” si  está conforme con su resultado de evaluación.</a:t>
            </a:r>
          </a:p>
        </p:txBody>
      </p:sp>
      <p:pic>
        <p:nvPicPr>
          <p:cNvPr id="10" name="Picture 3">
            <a:extLst>
              <a:ext uri="{FF2B5EF4-FFF2-40B4-BE49-F238E27FC236}">
                <a16:creationId xmlns:a16="http://schemas.microsoft.com/office/drawing/2014/main" id="{A90C4125-BA4F-41F2-8BF9-4F040FB47009}"/>
              </a:ext>
            </a:extLst>
          </p:cNvPr>
          <p:cNvPicPr>
            <a:picLocks noChangeAspect="1" noChangeArrowheads="1"/>
          </p:cNvPicPr>
          <p:nvPr/>
        </p:nvPicPr>
        <p:blipFill>
          <a:blip r:embed="rId3"/>
          <a:srcRect/>
          <a:stretch>
            <a:fillRect/>
          </a:stretch>
        </p:blipFill>
        <p:spPr bwMode="auto">
          <a:xfrm>
            <a:off x="4233839" y="2215988"/>
            <a:ext cx="4143403" cy="1698116"/>
          </a:xfrm>
          <a:prstGeom prst="rect">
            <a:avLst/>
          </a:prstGeom>
          <a:noFill/>
          <a:ln w="9525">
            <a:noFill/>
            <a:miter lim="800000"/>
            <a:headEnd/>
            <a:tailEnd/>
          </a:ln>
          <a:effectLst/>
        </p:spPr>
      </p:pic>
      <p:sp>
        <p:nvSpPr>
          <p:cNvPr id="11" name="10 Rectángulo">
            <a:extLst>
              <a:ext uri="{FF2B5EF4-FFF2-40B4-BE49-F238E27FC236}">
                <a16:creationId xmlns:a16="http://schemas.microsoft.com/office/drawing/2014/main" id="{449203BE-D767-4D2B-B90A-4328908CE462}"/>
              </a:ext>
            </a:extLst>
          </p:cNvPr>
          <p:cNvSpPr/>
          <p:nvPr/>
        </p:nvSpPr>
        <p:spPr>
          <a:xfrm>
            <a:off x="640324" y="3966658"/>
            <a:ext cx="11673596" cy="1077218"/>
          </a:xfrm>
          <a:prstGeom prst="rect">
            <a:avLst/>
          </a:prstGeom>
        </p:spPr>
        <p:txBody>
          <a:bodyPr wrap="square">
            <a:spAutoFit/>
          </a:bodyPr>
          <a:lstStyle/>
          <a:p>
            <a:r>
              <a:rPr lang="es-CR" sz="3200" dirty="0">
                <a:solidFill>
                  <a:srgbClr val="44546A"/>
                </a:solidFill>
                <a:latin typeface="Century Gothic" panose="020B0502020202020204" pitchFamily="34" charset="0"/>
              </a:rPr>
              <a:t>El</a:t>
            </a:r>
            <a:r>
              <a:rPr lang="es-CR" dirty="0">
                <a:solidFill>
                  <a:schemeClr val="tx2"/>
                </a:solidFill>
                <a:latin typeface="Cooper Black" pitchFamily="18" charset="0"/>
              </a:rPr>
              <a:t> </a:t>
            </a:r>
            <a:r>
              <a:rPr lang="es-CR" sz="3200" dirty="0">
                <a:solidFill>
                  <a:srgbClr val="44546A"/>
                </a:solidFill>
                <a:latin typeface="Century Gothic" panose="020B0502020202020204" pitchFamily="34" charset="0"/>
              </a:rPr>
              <a:t>sistema le confirmará que la evaluación fue aprobada con éxito. Presione “aceptar”.</a:t>
            </a:r>
          </a:p>
        </p:txBody>
      </p:sp>
      <p:pic>
        <p:nvPicPr>
          <p:cNvPr id="12" name="Picture 4">
            <a:extLst>
              <a:ext uri="{FF2B5EF4-FFF2-40B4-BE49-F238E27FC236}">
                <a16:creationId xmlns:a16="http://schemas.microsoft.com/office/drawing/2014/main" id="{D7C2CAA0-F5D8-4D7C-AB6E-48F6B9800758}"/>
              </a:ext>
            </a:extLst>
          </p:cNvPr>
          <p:cNvPicPr>
            <a:picLocks noChangeAspect="1" noChangeArrowheads="1"/>
          </p:cNvPicPr>
          <p:nvPr/>
        </p:nvPicPr>
        <p:blipFill>
          <a:blip r:embed="rId4"/>
          <a:srcRect/>
          <a:stretch>
            <a:fillRect/>
          </a:stretch>
        </p:blipFill>
        <p:spPr bwMode="auto">
          <a:xfrm>
            <a:off x="3148012" y="5157390"/>
            <a:ext cx="5895975" cy="1371600"/>
          </a:xfrm>
          <a:prstGeom prst="rect">
            <a:avLst/>
          </a:prstGeom>
          <a:noFill/>
          <a:ln w="9525">
            <a:noFill/>
            <a:miter lim="800000"/>
            <a:headEnd/>
            <a:tailEnd/>
          </a:ln>
          <a:effectLst/>
        </p:spPr>
      </p:pic>
    </p:spTree>
    <p:extLst>
      <p:ext uri="{BB962C8B-B14F-4D97-AF65-F5344CB8AC3E}">
        <p14:creationId xmlns:p14="http://schemas.microsoft.com/office/powerpoint/2010/main" val="354285538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85E8079E-8CF0-42D7-8FEB-CC8AEE5F7921}"/>
              </a:ext>
            </a:extLst>
          </p:cNvPr>
          <p:cNvPicPr>
            <a:picLocks noChangeAspect="1" noChangeArrowheads="1"/>
          </p:cNvPicPr>
          <p:nvPr/>
        </p:nvPicPr>
        <p:blipFill>
          <a:blip r:embed="rId3"/>
          <a:srcRect/>
          <a:stretch>
            <a:fillRect/>
          </a:stretch>
        </p:blipFill>
        <p:spPr bwMode="auto">
          <a:xfrm>
            <a:off x="1667691" y="1632207"/>
            <a:ext cx="8991600" cy="3238500"/>
          </a:xfrm>
          <a:prstGeom prst="rect">
            <a:avLst/>
          </a:prstGeom>
          <a:noFill/>
          <a:ln w="9525">
            <a:noFill/>
            <a:miter lim="800000"/>
            <a:headEnd/>
            <a:tailEnd/>
          </a:ln>
          <a:effectLst/>
        </p:spPr>
      </p:pic>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23" name="CuadroTexto 22">
            <a:extLst>
              <a:ext uri="{FF2B5EF4-FFF2-40B4-BE49-F238E27FC236}">
                <a16:creationId xmlns:a16="http://schemas.microsoft.com/office/drawing/2014/main" id="{1282C41E-B55B-4AD3-AF8C-BDE9B26474AA}"/>
              </a:ext>
            </a:extLst>
          </p:cNvPr>
          <p:cNvSpPr txBox="1"/>
          <p:nvPr/>
        </p:nvSpPr>
        <p:spPr>
          <a:xfrm>
            <a:off x="439783" y="238591"/>
            <a:ext cx="11617234" cy="1077218"/>
          </a:xfrm>
          <a:prstGeom prst="rect">
            <a:avLst/>
          </a:prstGeom>
          <a:noFill/>
        </p:spPr>
        <p:txBody>
          <a:bodyPr wrap="square" rtlCol="0">
            <a:spAutoFit/>
          </a:bodyPr>
          <a:lstStyle/>
          <a:p>
            <a:pPr algn="ctr"/>
            <a:r>
              <a:rPr lang="es-CR" sz="3200" dirty="0">
                <a:solidFill>
                  <a:srgbClr val="44546A"/>
                </a:solidFill>
                <a:latin typeface="Century Gothic" panose="020B0502020202020204" pitchFamily="34" charset="0"/>
              </a:rPr>
              <a:t>En el caso de que usted impugne el resultado de la evaluación del desempeño</a:t>
            </a:r>
          </a:p>
        </p:txBody>
      </p:sp>
      <p:pic>
        <p:nvPicPr>
          <p:cNvPr id="13" name="Imagen 12">
            <a:extLst>
              <a:ext uri="{FF2B5EF4-FFF2-40B4-BE49-F238E27FC236}">
                <a16:creationId xmlns:a16="http://schemas.microsoft.com/office/drawing/2014/main" id="{66847872-3783-4E07-90C7-46C6495AD88B}"/>
              </a:ext>
            </a:extLst>
          </p:cNvPr>
          <p:cNvPicPr>
            <a:picLocks noChangeAspect="1"/>
          </p:cNvPicPr>
          <p:nvPr/>
        </p:nvPicPr>
        <p:blipFill>
          <a:blip r:embed="rId4"/>
          <a:stretch>
            <a:fillRect/>
          </a:stretch>
        </p:blipFill>
        <p:spPr>
          <a:xfrm>
            <a:off x="1061289" y="1627847"/>
            <a:ext cx="10069421" cy="1895420"/>
          </a:xfrm>
          <a:prstGeom prst="rect">
            <a:avLst/>
          </a:prstGeom>
          <a:ln>
            <a:noFill/>
          </a:ln>
        </p:spPr>
      </p:pic>
      <p:pic>
        <p:nvPicPr>
          <p:cNvPr id="26" name="Imagen 25">
            <a:extLst>
              <a:ext uri="{FF2B5EF4-FFF2-40B4-BE49-F238E27FC236}">
                <a16:creationId xmlns:a16="http://schemas.microsoft.com/office/drawing/2014/main" id="{1A6F1C4F-B316-4315-8D10-9ACB68D4DA33}"/>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5816458" flipH="1">
            <a:off x="3631257" y="4492270"/>
            <a:ext cx="1229595" cy="1229595"/>
          </a:xfrm>
          <a:prstGeom prst="rect">
            <a:avLst/>
          </a:prstGeom>
          <a:effectLst>
            <a:outerShdw blurRad="63500" sx="102000" sy="102000" algn="ctr" rotWithShape="0">
              <a:prstClr val="black">
                <a:alpha val="40000"/>
              </a:prstClr>
            </a:outerShdw>
          </a:effectLst>
        </p:spPr>
      </p:pic>
      <p:sp>
        <p:nvSpPr>
          <p:cNvPr id="2" name="Rectángulo 1">
            <a:extLst>
              <a:ext uri="{FF2B5EF4-FFF2-40B4-BE49-F238E27FC236}">
                <a16:creationId xmlns:a16="http://schemas.microsoft.com/office/drawing/2014/main" id="{08BCDC1C-6A97-4843-8509-A486C33F4C07}"/>
              </a:ext>
            </a:extLst>
          </p:cNvPr>
          <p:cNvSpPr/>
          <p:nvPr/>
        </p:nvSpPr>
        <p:spPr>
          <a:xfrm>
            <a:off x="1061289" y="1627847"/>
            <a:ext cx="10069421" cy="405014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Rectángulo 2">
            <a:extLst>
              <a:ext uri="{FF2B5EF4-FFF2-40B4-BE49-F238E27FC236}">
                <a16:creationId xmlns:a16="http://schemas.microsoft.com/office/drawing/2014/main" id="{5DD9BE38-4F89-4FE1-84DC-506157850A97}"/>
              </a:ext>
            </a:extLst>
          </p:cNvPr>
          <p:cNvSpPr/>
          <p:nvPr/>
        </p:nvSpPr>
        <p:spPr>
          <a:xfrm>
            <a:off x="1471749" y="3523267"/>
            <a:ext cx="9387840" cy="195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0177866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
        <p:nvSpPr>
          <p:cNvPr id="9" name="8 Rectángulo">
            <a:extLst>
              <a:ext uri="{FF2B5EF4-FFF2-40B4-BE49-F238E27FC236}">
                <a16:creationId xmlns:a16="http://schemas.microsoft.com/office/drawing/2014/main" id="{597C5A6D-A2C3-4A8C-9E55-07AA233AE9B1}"/>
              </a:ext>
            </a:extLst>
          </p:cNvPr>
          <p:cNvSpPr/>
          <p:nvPr/>
        </p:nvSpPr>
        <p:spPr>
          <a:xfrm>
            <a:off x="733534" y="153885"/>
            <a:ext cx="11005620" cy="1569660"/>
          </a:xfrm>
          <a:prstGeom prst="rect">
            <a:avLst/>
          </a:prstGeom>
        </p:spPr>
        <p:txBody>
          <a:bodyPr wrap="square">
            <a:spAutoFit/>
          </a:bodyPr>
          <a:lstStyle/>
          <a:p>
            <a:pPr algn="ctr"/>
            <a:r>
              <a:rPr lang="es-CR" sz="3200" dirty="0">
                <a:solidFill>
                  <a:srgbClr val="44546A"/>
                </a:solidFill>
                <a:latin typeface="Century Gothic" panose="020B0502020202020204" pitchFamily="34" charset="0"/>
              </a:rPr>
              <a:t>El sistema le mostrará el mensaje relacionado con el procedimiento a seguir. Para impugnar la evaluación presione “Aceptar”.</a:t>
            </a:r>
          </a:p>
        </p:txBody>
      </p:sp>
      <p:sp>
        <p:nvSpPr>
          <p:cNvPr id="11" name="10 Rectángulo">
            <a:extLst>
              <a:ext uri="{FF2B5EF4-FFF2-40B4-BE49-F238E27FC236}">
                <a16:creationId xmlns:a16="http://schemas.microsoft.com/office/drawing/2014/main" id="{449203BE-D767-4D2B-B90A-4328908CE462}"/>
              </a:ext>
            </a:extLst>
          </p:cNvPr>
          <p:cNvSpPr/>
          <p:nvPr/>
        </p:nvSpPr>
        <p:spPr>
          <a:xfrm>
            <a:off x="244847" y="3364757"/>
            <a:ext cx="11982994" cy="1569660"/>
          </a:xfrm>
          <a:prstGeom prst="rect">
            <a:avLst/>
          </a:prstGeom>
        </p:spPr>
        <p:txBody>
          <a:bodyPr wrap="square">
            <a:spAutoFit/>
          </a:bodyPr>
          <a:lstStyle/>
          <a:p>
            <a:pPr algn="ctr"/>
            <a:r>
              <a:rPr lang="es-CR" sz="3200" dirty="0">
                <a:solidFill>
                  <a:srgbClr val="44546A"/>
                </a:solidFill>
                <a:latin typeface="Century Gothic" panose="020B0502020202020204" pitchFamily="34" charset="0"/>
              </a:rPr>
              <a:t>El sistema le confirmará que la evaluación fue impugnada. Asimismo le remitirá un correo el electrónico a la persona evaluadora para informarle. Presione “aceptar” </a:t>
            </a:r>
          </a:p>
        </p:txBody>
      </p:sp>
      <p:pic>
        <p:nvPicPr>
          <p:cNvPr id="13" name="Picture 2">
            <a:extLst>
              <a:ext uri="{FF2B5EF4-FFF2-40B4-BE49-F238E27FC236}">
                <a16:creationId xmlns:a16="http://schemas.microsoft.com/office/drawing/2014/main" id="{E8EB7BB6-9FCF-4B62-87D2-353873286B02}"/>
              </a:ext>
            </a:extLst>
          </p:cNvPr>
          <p:cNvPicPr>
            <a:picLocks noChangeAspect="1" noChangeArrowheads="1"/>
          </p:cNvPicPr>
          <p:nvPr/>
        </p:nvPicPr>
        <p:blipFill>
          <a:blip r:embed="rId3"/>
          <a:srcRect/>
          <a:stretch>
            <a:fillRect/>
          </a:stretch>
        </p:blipFill>
        <p:spPr bwMode="auto">
          <a:xfrm>
            <a:off x="4138734" y="1723545"/>
            <a:ext cx="4676775" cy="1514475"/>
          </a:xfrm>
          <a:prstGeom prst="rect">
            <a:avLst/>
          </a:prstGeom>
          <a:noFill/>
          <a:ln w="9525">
            <a:noFill/>
            <a:miter lim="800000"/>
            <a:headEnd/>
            <a:tailEnd/>
          </a:ln>
          <a:effectLst/>
        </p:spPr>
      </p:pic>
      <p:pic>
        <p:nvPicPr>
          <p:cNvPr id="14" name="Picture 3">
            <a:extLst>
              <a:ext uri="{FF2B5EF4-FFF2-40B4-BE49-F238E27FC236}">
                <a16:creationId xmlns:a16="http://schemas.microsoft.com/office/drawing/2014/main" id="{62E67C3B-AAB8-414A-86FA-3BB8E675DA03}"/>
              </a:ext>
            </a:extLst>
          </p:cNvPr>
          <p:cNvPicPr>
            <a:picLocks noChangeAspect="1" noChangeArrowheads="1"/>
          </p:cNvPicPr>
          <p:nvPr/>
        </p:nvPicPr>
        <p:blipFill>
          <a:blip r:embed="rId4"/>
          <a:srcRect/>
          <a:stretch>
            <a:fillRect/>
          </a:stretch>
        </p:blipFill>
        <p:spPr bwMode="auto">
          <a:xfrm>
            <a:off x="3878890" y="5061154"/>
            <a:ext cx="4714908" cy="1338014"/>
          </a:xfrm>
          <a:prstGeom prst="rect">
            <a:avLst/>
          </a:prstGeom>
          <a:noFill/>
          <a:ln w="9525">
            <a:noFill/>
            <a:miter lim="800000"/>
            <a:headEnd/>
            <a:tailEnd/>
          </a:ln>
          <a:effectLst/>
        </p:spPr>
      </p:pic>
    </p:spTree>
    <p:extLst>
      <p:ext uri="{BB962C8B-B14F-4D97-AF65-F5344CB8AC3E}">
        <p14:creationId xmlns:p14="http://schemas.microsoft.com/office/powerpoint/2010/main" val="201767458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16E9D"/>
        </a:solidFill>
        <a:effectLst/>
      </p:bgPr>
    </p:bg>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D4A7B52A-5D5A-4F37-980B-0128C45F41A9}"/>
              </a:ext>
            </a:extLst>
          </p:cNvPr>
          <p:cNvSpPr/>
          <p:nvPr/>
        </p:nvSpPr>
        <p:spPr>
          <a:xfrm>
            <a:off x="3489325" y="0"/>
            <a:ext cx="5213350" cy="6858000"/>
          </a:xfrm>
          <a:prstGeom prst="parallelogram">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169BE3C-1619-415A-9E3C-2DEEADA3DD7C}"/>
              </a:ext>
            </a:extLst>
          </p:cNvPr>
          <p:cNvGrpSpPr/>
          <p:nvPr/>
        </p:nvGrpSpPr>
        <p:grpSpPr>
          <a:xfrm>
            <a:off x="4021251" y="1331653"/>
            <a:ext cx="4149494" cy="4149494"/>
            <a:chOff x="3117850" y="450850"/>
            <a:chExt cx="5956300" cy="5956300"/>
          </a:xfrm>
        </p:grpSpPr>
        <p:sp>
          <p:nvSpPr>
            <p:cNvPr id="10" name="Arc 9">
              <a:extLst>
                <a:ext uri="{FF2B5EF4-FFF2-40B4-BE49-F238E27FC236}">
                  <a16:creationId xmlns:a16="http://schemas.microsoft.com/office/drawing/2014/main" id="{88CB1462-35A6-4F6E-B544-52127A6ACAB1}"/>
                </a:ext>
              </a:extLst>
            </p:cNvPr>
            <p:cNvSpPr/>
            <p:nvPr/>
          </p:nvSpPr>
          <p:spPr>
            <a:xfrm>
              <a:off x="3117850" y="450850"/>
              <a:ext cx="5956300" cy="5956300"/>
            </a:xfrm>
            <a:prstGeom prst="arc">
              <a:avLst>
                <a:gd name="adj1" fmla="val 11294463"/>
                <a:gd name="adj2" fmla="val 21113174"/>
              </a:avLst>
            </a:prstGeom>
            <a:ln w="57150">
              <a:solidFill>
                <a:srgbClr val="FFC1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2" name="Arc 11">
              <a:extLst>
                <a:ext uri="{FF2B5EF4-FFF2-40B4-BE49-F238E27FC236}">
                  <a16:creationId xmlns:a16="http://schemas.microsoft.com/office/drawing/2014/main" id="{0C2CA115-E1AA-4356-9747-4131E0A3902D}"/>
                </a:ext>
              </a:extLst>
            </p:cNvPr>
            <p:cNvSpPr/>
            <p:nvPr/>
          </p:nvSpPr>
          <p:spPr>
            <a:xfrm flipV="1">
              <a:off x="3117850" y="450850"/>
              <a:ext cx="5956300" cy="5956300"/>
            </a:xfrm>
            <a:prstGeom prst="arc">
              <a:avLst>
                <a:gd name="adj1" fmla="val 11294463"/>
                <a:gd name="adj2" fmla="val 21113174"/>
              </a:avLst>
            </a:prstGeom>
            <a:ln w="57150">
              <a:solidFill>
                <a:srgbClr val="FFC1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grpSp>
      <p:sp>
        <p:nvSpPr>
          <p:cNvPr id="13" name="Title 37">
            <a:extLst>
              <a:ext uri="{FF2B5EF4-FFF2-40B4-BE49-F238E27FC236}">
                <a16:creationId xmlns:a16="http://schemas.microsoft.com/office/drawing/2014/main" id="{C53C13B8-FA86-4DB1-8110-2BE8C0A3EFBF}"/>
              </a:ext>
            </a:extLst>
          </p:cNvPr>
          <p:cNvSpPr txBox="1">
            <a:spLocks/>
          </p:cNvSpPr>
          <p:nvPr/>
        </p:nvSpPr>
        <p:spPr>
          <a:xfrm>
            <a:off x="3886200" y="2971952"/>
            <a:ext cx="4419600" cy="914096"/>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6600" dirty="0">
                <a:solidFill>
                  <a:schemeClr val="bg1"/>
                </a:solidFill>
                <a:cs typeface="Segoe UI" panose="020B0502040204020203" pitchFamily="34" charset="0"/>
              </a:rPr>
              <a:t>Consultas</a:t>
            </a:r>
          </a:p>
        </p:txBody>
      </p:sp>
      <p:sp>
        <p:nvSpPr>
          <p:cNvPr id="14" name="Rectangle 13">
            <a:extLst>
              <a:ext uri="{FF2B5EF4-FFF2-40B4-BE49-F238E27FC236}">
                <a16:creationId xmlns:a16="http://schemas.microsoft.com/office/drawing/2014/main" id="{591B98E0-B0CD-47E1-A090-1305A4C049B9}"/>
              </a:ext>
            </a:extLst>
          </p:cNvPr>
          <p:cNvSpPr/>
          <p:nvPr/>
        </p:nvSpPr>
        <p:spPr>
          <a:xfrm>
            <a:off x="5734050" y="4402071"/>
            <a:ext cx="723900" cy="45719"/>
          </a:xfrm>
          <a:prstGeom prst="rect">
            <a:avLst/>
          </a:prstGeom>
          <a:solidFill>
            <a:srgbClr val="FFC100"/>
          </a:solidFill>
          <a:ln w="28575">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45;p28">
            <a:extLst>
              <a:ext uri="{FF2B5EF4-FFF2-40B4-BE49-F238E27FC236}">
                <a16:creationId xmlns:a16="http://schemas.microsoft.com/office/drawing/2014/main" id="{9B386045-B967-492A-8972-13A6EEEB2DB0}"/>
              </a:ext>
            </a:extLst>
          </p:cNvPr>
          <p:cNvSpPr txBox="1">
            <a:spLocks/>
          </p:cNvSpPr>
          <p:nvPr/>
        </p:nvSpPr>
        <p:spPr>
          <a:xfrm>
            <a:off x="1795461" y="5481147"/>
            <a:ext cx="8601075" cy="72789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CR" sz="3600" dirty="0">
                <a:solidFill>
                  <a:srgbClr val="FFFFFF"/>
                </a:solidFill>
                <a:latin typeface="Century Gothic" panose="020B0502020202020204" pitchFamily="34" charset="0"/>
              </a:rPr>
              <a:t>gfh_evaluación@poder-judicial.go.cr</a:t>
            </a:r>
          </a:p>
        </p:txBody>
      </p:sp>
      <p:sp>
        <p:nvSpPr>
          <p:cNvPr id="9" name="Google Shape;345;p28">
            <a:extLst>
              <a:ext uri="{FF2B5EF4-FFF2-40B4-BE49-F238E27FC236}">
                <a16:creationId xmlns:a16="http://schemas.microsoft.com/office/drawing/2014/main" id="{72AF9AA3-31D6-41F5-824C-73CF41545CB3}"/>
              </a:ext>
            </a:extLst>
          </p:cNvPr>
          <p:cNvSpPr txBox="1">
            <a:spLocks/>
          </p:cNvSpPr>
          <p:nvPr/>
        </p:nvSpPr>
        <p:spPr>
          <a:xfrm>
            <a:off x="1795461" y="5917951"/>
            <a:ext cx="8601075" cy="727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lgn="ctr">
              <a:buFont typeface="Nixie One"/>
              <a:buNone/>
            </a:pPr>
            <a:r>
              <a:rPr lang="es-CR" sz="3600" dirty="0">
                <a:solidFill>
                  <a:srgbClr val="FFFFFF"/>
                </a:solidFill>
                <a:latin typeface="Century Gothic" panose="020B0502020202020204" pitchFamily="34" charset="0"/>
              </a:rPr>
              <a:t>2295-3943 </a:t>
            </a:r>
            <a:r>
              <a:rPr lang="es-CR" sz="3600" dirty="0" err="1">
                <a:solidFill>
                  <a:srgbClr val="FFFFFF"/>
                </a:solidFill>
                <a:latin typeface="Century Gothic" panose="020B0502020202020204" pitchFamily="34" charset="0"/>
              </a:rPr>
              <a:t>ó</a:t>
            </a:r>
            <a:r>
              <a:rPr lang="es-CR" sz="3600" dirty="0">
                <a:solidFill>
                  <a:srgbClr val="FFFFFF"/>
                </a:solidFill>
                <a:latin typeface="Century Gothic" panose="020B0502020202020204" pitchFamily="34" charset="0"/>
              </a:rPr>
              <a:t> 2295-3589</a:t>
            </a:r>
          </a:p>
        </p:txBody>
      </p:sp>
      <p:pic>
        <p:nvPicPr>
          <p:cNvPr id="15" name="Imagen 14">
            <a:extLst>
              <a:ext uri="{FF2B5EF4-FFF2-40B4-BE49-F238E27FC236}">
                <a16:creationId xmlns:a16="http://schemas.microsoft.com/office/drawing/2014/main" id="{E76E9C76-919D-41DF-9614-2F450337411E}"/>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917825" y="6047709"/>
            <a:ext cx="670994" cy="670994"/>
          </a:xfrm>
          <a:prstGeom prst="rect">
            <a:avLst/>
          </a:prstGeom>
        </p:spPr>
      </p:pic>
      <p:pic>
        <p:nvPicPr>
          <p:cNvPr id="16" name="Imagen 15">
            <a:extLst>
              <a:ext uri="{FF2B5EF4-FFF2-40B4-BE49-F238E27FC236}">
                <a16:creationId xmlns:a16="http://schemas.microsoft.com/office/drawing/2014/main" id="{3CA5089E-27DB-480B-A568-AC20FDB4BE0B}"/>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1223964" y="5610905"/>
            <a:ext cx="670994" cy="670994"/>
          </a:xfrm>
          <a:prstGeom prst="rect">
            <a:avLst/>
          </a:prstGeom>
        </p:spPr>
      </p:pic>
    </p:spTree>
    <p:extLst>
      <p:ext uri="{BB962C8B-B14F-4D97-AF65-F5344CB8AC3E}">
        <p14:creationId xmlns:p14="http://schemas.microsoft.com/office/powerpoint/2010/main" val="180130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mbo 6">
            <a:extLst>
              <a:ext uri="{FF2B5EF4-FFF2-40B4-BE49-F238E27FC236}">
                <a16:creationId xmlns:a16="http://schemas.microsoft.com/office/drawing/2014/main" id="{00630BA7-DD68-414E-87DA-44B967C56325}"/>
              </a:ext>
            </a:extLst>
          </p:cNvPr>
          <p:cNvSpPr/>
          <p:nvPr/>
        </p:nvSpPr>
        <p:spPr>
          <a:xfrm>
            <a:off x="3466011" y="552765"/>
            <a:ext cx="5752465" cy="5752465"/>
          </a:xfrm>
          <a:prstGeom prst="diamond">
            <a:avLst/>
          </a:prstGeom>
          <a:solidFill>
            <a:srgbClr val="31AA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33" name="Oval 32">
            <a:extLst>
              <a:ext uri="{FF2B5EF4-FFF2-40B4-BE49-F238E27FC236}">
                <a16:creationId xmlns:a16="http://schemas.microsoft.com/office/drawing/2014/main" id="{51F8E387-6290-5B4D-A8B8-2B75C88CEA56}"/>
              </a:ext>
            </a:extLst>
          </p:cNvPr>
          <p:cNvSpPr/>
          <p:nvPr/>
        </p:nvSpPr>
        <p:spPr>
          <a:xfrm>
            <a:off x="6996406" y="845684"/>
            <a:ext cx="914001" cy="49371"/>
          </a:xfrm>
          <a:prstGeom prst="ellipse">
            <a:avLst/>
          </a:prstGeom>
          <a:gradFill>
            <a:gsLst>
              <a:gs pos="100000">
                <a:schemeClr val="bg1">
                  <a:alpha val="0"/>
                </a:schemeClr>
              </a:gs>
              <a:gs pos="0">
                <a:schemeClr val="bg1">
                  <a:alpha val="7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1351" dirty="0">
              <a:solidFill>
                <a:prstClr val="white"/>
              </a:solidFill>
            </a:endParaRPr>
          </a:p>
        </p:txBody>
      </p:sp>
      <p:sp>
        <p:nvSpPr>
          <p:cNvPr id="3" name="Título 2">
            <a:extLst>
              <a:ext uri="{FF2B5EF4-FFF2-40B4-BE49-F238E27FC236}">
                <a16:creationId xmlns:a16="http://schemas.microsoft.com/office/drawing/2014/main" id="{2CADE8DF-3CF3-43F0-8C78-6B8CC5FF2734}"/>
              </a:ext>
            </a:extLst>
          </p:cNvPr>
          <p:cNvSpPr>
            <a:spLocks noGrp="1"/>
          </p:cNvSpPr>
          <p:nvPr>
            <p:ph type="title"/>
          </p:nvPr>
        </p:nvSpPr>
        <p:spPr>
          <a:xfrm>
            <a:off x="4113816" y="2240714"/>
            <a:ext cx="4456854" cy="2579513"/>
          </a:xfrm>
        </p:spPr>
        <p:txBody>
          <a:bodyPr>
            <a:normAutofit/>
          </a:bodyPr>
          <a:lstStyle/>
          <a:p>
            <a:pPr algn="ctr"/>
            <a:r>
              <a:rPr lang="es-CR" sz="4000"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mn-cs"/>
                <a:sym typeface="Arial"/>
              </a:rPr>
              <a:t>¿CÓMO REALIZAR LA EVALUACIÓN?</a:t>
            </a:r>
          </a:p>
        </p:txBody>
      </p:sp>
      <p:sp>
        <p:nvSpPr>
          <p:cNvPr id="13" name="Rectángulo 12">
            <a:extLst>
              <a:ext uri="{FF2B5EF4-FFF2-40B4-BE49-F238E27FC236}">
                <a16:creationId xmlns:a16="http://schemas.microsoft.com/office/drawing/2014/main" id="{56F5CDA3-0AE3-4C80-BAD8-9EECFC7F8EAE}"/>
              </a:ext>
            </a:extLst>
          </p:cNvPr>
          <p:cNvSpPr/>
          <p:nvPr/>
        </p:nvSpPr>
        <p:spPr>
          <a:xfrm>
            <a:off x="325407" y="-351200"/>
            <a:ext cx="1359702" cy="3131627"/>
          </a:xfrm>
          <a:prstGeom prst="rect">
            <a:avLst/>
          </a:prstGeom>
          <a:noFill/>
        </p:spPr>
        <p:txBody>
          <a:bodyPr wrap="square" lIns="68580" tIns="34290" rIns="68580" bIns="34290">
            <a:spAutoFit/>
          </a:bodyPr>
          <a:lstStyle/>
          <a:p>
            <a:pPr algn="ctr"/>
            <a:r>
              <a:rPr lang="es-ES" sz="19900" b="1" dirty="0">
                <a:ln w="0"/>
                <a:solidFill>
                  <a:srgbClr val="FFC100"/>
                </a:solidFill>
                <a:effectLst>
                  <a:outerShdw blurRad="38100" dist="19050" dir="2700000" algn="tl" rotWithShape="0">
                    <a:schemeClr val="dk1">
                      <a:alpha val="40000"/>
                    </a:schemeClr>
                  </a:outerShdw>
                </a:effectLst>
                <a:latin typeface="Century Gothic" panose="020B0502020202020204" pitchFamily="34" charset="0"/>
              </a:rPr>
              <a:t>2</a:t>
            </a:r>
          </a:p>
        </p:txBody>
      </p:sp>
    </p:spTree>
    <p:extLst>
      <p:ext uri="{BB962C8B-B14F-4D97-AF65-F5344CB8AC3E}">
        <p14:creationId xmlns:p14="http://schemas.microsoft.com/office/powerpoint/2010/main" val="39143471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6D0E9D2C-9C01-462F-9551-8803B0C0D7A1}"/>
              </a:ext>
            </a:extLst>
          </p:cNvPr>
          <p:cNvPicPr>
            <a:picLocks noChangeAspect="1"/>
          </p:cNvPicPr>
          <p:nvPr/>
        </p:nvPicPr>
        <p:blipFill>
          <a:blip r:embed="rId3"/>
          <a:stretch>
            <a:fillRect/>
          </a:stretch>
        </p:blipFill>
        <p:spPr>
          <a:xfrm>
            <a:off x="492634" y="2157545"/>
            <a:ext cx="11429399" cy="3523806"/>
          </a:xfrm>
          <a:prstGeom prst="rect">
            <a:avLst/>
          </a:prstGeom>
          <a:ln>
            <a:solidFill>
              <a:schemeClr val="tx1">
                <a:lumMod val="50000"/>
                <a:lumOff val="50000"/>
              </a:schemeClr>
            </a:solidFill>
          </a:ln>
        </p:spPr>
      </p:pic>
      <p:sp>
        <p:nvSpPr>
          <p:cNvPr id="18" name="CuadroTexto 17">
            <a:extLst>
              <a:ext uri="{FF2B5EF4-FFF2-40B4-BE49-F238E27FC236}">
                <a16:creationId xmlns:a16="http://schemas.microsoft.com/office/drawing/2014/main" id="{79189FDD-FD77-4755-AEAF-55F00CE82085}"/>
              </a:ext>
            </a:extLst>
          </p:cNvPr>
          <p:cNvSpPr txBox="1"/>
          <p:nvPr/>
        </p:nvSpPr>
        <p:spPr>
          <a:xfrm>
            <a:off x="572289" y="111094"/>
            <a:ext cx="11254751" cy="1754326"/>
          </a:xfrm>
          <a:prstGeom prst="rect">
            <a:avLst/>
          </a:prstGeom>
          <a:noFill/>
        </p:spPr>
        <p:txBody>
          <a:bodyPr wrap="square" rtlCol="0">
            <a:spAutoFit/>
          </a:bodyPr>
          <a:lstStyle/>
          <a:p>
            <a:pPr algn="ctr"/>
            <a:r>
              <a:rPr lang="es-CR" sz="3600" dirty="0">
                <a:solidFill>
                  <a:srgbClr val="44546A"/>
                </a:solidFill>
                <a:latin typeface="Century Gothic" panose="020B0502020202020204" pitchFamily="34" charset="0"/>
              </a:rPr>
              <a:t>Para realizar la evaluación, deberá ingresar en el ícono correspondiente, esto para cada una de las personas a evaluar:</a:t>
            </a:r>
          </a:p>
        </p:txBody>
      </p:sp>
      <p:grpSp>
        <p:nvGrpSpPr>
          <p:cNvPr id="15" name="Grupo 14">
            <a:extLst>
              <a:ext uri="{FF2B5EF4-FFF2-40B4-BE49-F238E27FC236}">
                <a16:creationId xmlns:a16="http://schemas.microsoft.com/office/drawing/2014/main" id="{CB73255F-85AE-4942-A260-E29A4142447E}"/>
              </a:ext>
            </a:extLst>
          </p:cNvPr>
          <p:cNvGrpSpPr/>
          <p:nvPr/>
        </p:nvGrpSpPr>
        <p:grpSpPr>
          <a:xfrm>
            <a:off x="-6077" y="0"/>
            <a:ext cx="345775" cy="6860460"/>
            <a:chOff x="-7598" y="-2460"/>
            <a:chExt cx="345775" cy="6860460"/>
          </a:xfrm>
        </p:grpSpPr>
        <p:sp>
          <p:nvSpPr>
            <p:cNvPr id="16" name="Rectángulo 15">
              <a:extLst>
                <a:ext uri="{FF2B5EF4-FFF2-40B4-BE49-F238E27FC236}">
                  <a16:creationId xmlns:a16="http://schemas.microsoft.com/office/drawing/2014/main" id="{31B9C592-3C1F-4DFE-AB4E-E48E1DA1BD0B}"/>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7" name="Rectángulo 16">
              <a:extLst>
                <a:ext uri="{FF2B5EF4-FFF2-40B4-BE49-F238E27FC236}">
                  <a16:creationId xmlns:a16="http://schemas.microsoft.com/office/drawing/2014/main" id="{45BD09D6-7F8F-46D7-B357-AEB45734D3D0}"/>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9" name="Rectángulo 18">
              <a:extLst>
                <a:ext uri="{FF2B5EF4-FFF2-40B4-BE49-F238E27FC236}">
                  <a16:creationId xmlns:a16="http://schemas.microsoft.com/office/drawing/2014/main" id="{0D7CD4D1-BEDC-4620-9E84-5560DAA3D2A5}"/>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0" name="Rectángulo 19">
              <a:extLst>
                <a:ext uri="{FF2B5EF4-FFF2-40B4-BE49-F238E27FC236}">
                  <a16:creationId xmlns:a16="http://schemas.microsoft.com/office/drawing/2014/main" id="{9A60E438-A935-41AA-AA9E-DE9D3395ED6C}"/>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2" name="Rectángulo 21">
              <a:extLst>
                <a:ext uri="{FF2B5EF4-FFF2-40B4-BE49-F238E27FC236}">
                  <a16:creationId xmlns:a16="http://schemas.microsoft.com/office/drawing/2014/main" id="{B623DD42-7D96-42B9-8008-DD024C02C742}"/>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1026" name="Imagen 1">
            <a:extLst>
              <a:ext uri="{FF2B5EF4-FFF2-40B4-BE49-F238E27FC236}">
                <a16:creationId xmlns:a16="http://schemas.microsoft.com/office/drawing/2014/main" id="{111FAB3F-1D96-406D-AACC-2AE191E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921" y="2875417"/>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a:extLst>
              <a:ext uri="{FF2B5EF4-FFF2-40B4-BE49-F238E27FC236}">
                <a16:creationId xmlns:a16="http://schemas.microsoft.com/office/drawing/2014/main" id="{CD8CD7D5-E45D-4BA9-868A-C205CBF3AD9C}"/>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329694">
            <a:off x="10916013" y="2643462"/>
            <a:ext cx="1229595" cy="1229595"/>
          </a:xfrm>
          <a:prstGeom prst="rect">
            <a:avLst/>
          </a:prstGeom>
          <a:effectLst>
            <a:outerShdw blurRad="63500" sx="102000" sy="102000" algn="ctr" rotWithShape="0">
              <a:prstClr val="black">
                <a:alpha val="40000"/>
              </a:prstClr>
            </a:outerShdw>
          </a:effectLst>
        </p:spPr>
      </p:pic>
      <p:pic>
        <p:nvPicPr>
          <p:cNvPr id="2" name="Imagen 1">
            <a:extLst>
              <a:ext uri="{FF2B5EF4-FFF2-40B4-BE49-F238E27FC236}">
                <a16:creationId xmlns:a16="http://schemas.microsoft.com/office/drawing/2014/main" id="{F94B875D-C497-409D-95F4-168BA790429C}"/>
              </a:ext>
            </a:extLst>
          </p:cNvPr>
          <p:cNvPicPr>
            <a:picLocks noChangeAspect="1"/>
          </p:cNvPicPr>
          <p:nvPr/>
        </p:nvPicPr>
        <p:blipFill>
          <a:blip r:embed="rId7"/>
          <a:stretch>
            <a:fillRect/>
          </a:stretch>
        </p:blipFill>
        <p:spPr>
          <a:xfrm>
            <a:off x="10733096" y="3219928"/>
            <a:ext cx="276225" cy="142875"/>
          </a:xfrm>
          <a:prstGeom prst="rect">
            <a:avLst/>
          </a:prstGeom>
        </p:spPr>
      </p:pic>
      <p:pic>
        <p:nvPicPr>
          <p:cNvPr id="26" name="Imagen 25">
            <a:extLst>
              <a:ext uri="{FF2B5EF4-FFF2-40B4-BE49-F238E27FC236}">
                <a16:creationId xmlns:a16="http://schemas.microsoft.com/office/drawing/2014/main" id="{6D14AE55-29CF-49A7-B801-DCBE98BA967D}"/>
              </a:ext>
            </a:extLst>
          </p:cNvPr>
          <p:cNvPicPr>
            <a:picLocks noChangeAspect="1"/>
          </p:cNvPicPr>
          <p:nvPr/>
        </p:nvPicPr>
        <p:blipFill>
          <a:blip r:embed="rId7"/>
          <a:stretch>
            <a:fillRect/>
          </a:stretch>
        </p:blipFill>
        <p:spPr>
          <a:xfrm>
            <a:off x="10733096" y="3839709"/>
            <a:ext cx="276225" cy="142875"/>
          </a:xfrm>
          <a:prstGeom prst="rect">
            <a:avLst/>
          </a:prstGeom>
        </p:spPr>
      </p:pic>
      <p:pic>
        <p:nvPicPr>
          <p:cNvPr id="27" name="Imagen 1">
            <a:extLst>
              <a:ext uri="{FF2B5EF4-FFF2-40B4-BE49-F238E27FC236}">
                <a16:creationId xmlns:a16="http://schemas.microsoft.com/office/drawing/2014/main" id="{73439028-DFF1-4E96-9704-D3C5B9841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921" y="4149587"/>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a:extLst>
              <a:ext uri="{FF2B5EF4-FFF2-40B4-BE49-F238E27FC236}">
                <a16:creationId xmlns:a16="http://schemas.microsoft.com/office/drawing/2014/main" id="{FD7D0DB0-AC16-429B-A5E3-00FAC802A62E}"/>
              </a:ext>
            </a:extLst>
          </p:cNvPr>
          <p:cNvPicPr>
            <a:picLocks noChangeAspect="1"/>
          </p:cNvPicPr>
          <p:nvPr/>
        </p:nvPicPr>
        <p:blipFill>
          <a:blip r:embed="rId7"/>
          <a:stretch>
            <a:fillRect/>
          </a:stretch>
        </p:blipFill>
        <p:spPr>
          <a:xfrm>
            <a:off x="10733096" y="4494098"/>
            <a:ext cx="276225" cy="142875"/>
          </a:xfrm>
          <a:prstGeom prst="rect">
            <a:avLst/>
          </a:prstGeom>
        </p:spPr>
      </p:pic>
      <p:pic>
        <p:nvPicPr>
          <p:cNvPr id="29" name="Imagen 1">
            <a:extLst>
              <a:ext uri="{FF2B5EF4-FFF2-40B4-BE49-F238E27FC236}">
                <a16:creationId xmlns:a16="http://schemas.microsoft.com/office/drawing/2014/main" id="{CB9F0E13-83CD-438E-AE21-A47E444F7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921" y="4760028"/>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1">
            <a:extLst>
              <a:ext uri="{FF2B5EF4-FFF2-40B4-BE49-F238E27FC236}">
                <a16:creationId xmlns:a16="http://schemas.microsoft.com/office/drawing/2014/main" id="{69175692-539E-4A9D-9FF7-8E01D6F2D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921" y="5415543"/>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E077BE6E-09AF-495E-8190-AFDAEEFC3B3D}"/>
              </a:ext>
            </a:extLst>
          </p:cNvPr>
          <p:cNvSpPr/>
          <p:nvPr/>
        </p:nvSpPr>
        <p:spPr>
          <a:xfrm>
            <a:off x="4444678" y="5923598"/>
            <a:ext cx="2664719" cy="823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CuadroTexto 23">
            <a:extLst>
              <a:ext uri="{FF2B5EF4-FFF2-40B4-BE49-F238E27FC236}">
                <a16:creationId xmlns:a16="http://schemas.microsoft.com/office/drawing/2014/main" id="{21B7025A-62CE-4B3D-9F97-9B8FDB78F056}"/>
              </a:ext>
            </a:extLst>
          </p:cNvPr>
          <p:cNvSpPr txBox="1"/>
          <p:nvPr/>
        </p:nvSpPr>
        <p:spPr>
          <a:xfrm>
            <a:off x="5196283" y="6066076"/>
            <a:ext cx="1551758" cy="523220"/>
          </a:xfrm>
          <a:prstGeom prst="rect">
            <a:avLst/>
          </a:prstGeom>
          <a:noFill/>
        </p:spPr>
        <p:txBody>
          <a:bodyPr wrap="square" rtlCol="0">
            <a:spAutoFit/>
          </a:bodyPr>
          <a:lstStyle/>
          <a:p>
            <a:r>
              <a:rPr lang="es-ES" sz="2800" b="1" dirty="0"/>
              <a:t>Actual </a:t>
            </a:r>
          </a:p>
        </p:txBody>
      </p:sp>
    </p:spTree>
    <p:extLst>
      <p:ext uri="{BB962C8B-B14F-4D97-AF65-F5344CB8AC3E}">
        <p14:creationId xmlns:p14="http://schemas.microsoft.com/office/powerpoint/2010/main" val="42145587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9F032D9-088E-43A4-8699-6B70675246E7}"/>
              </a:ext>
            </a:extLst>
          </p:cNvPr>
          <p:cNvSpPr/>
          <p:nvPr/>
        </p:nvSpPr>
        <p:spPr>
          <a:xfrm>
            <a:off x="3796496" y="591912"/>
            <a:ext cx="2664719" cy="823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Marcador de número de diapositiva 3">
            <a:extLst>
              <a:ext uri="{FF2B5EF4-FFF2-40B4-BE49-F238E27FC236}">
                <a16:creationId xmlns:a16="http://schemas.microsoft.com/office/drawing/2014/main" id="{1297185E-B3A0-4697-B3E3-D3AC72CC3658}"/>
              </a:ext>
            </a:extLst>
          </p:cNvPr>
          <p:cNvSpPr>
            <a:spLocks noGrp="1"/>
          </p:cNvSpPr>
          <p:nvPr>
            <p:ph type="sldNum" sz="quarter" idx="12"/>
          </p:nvPr>
        </p:nvSpPr>
        <p:spPr/>
        <p:txBody>
          <a:bodyPr/>
          <a:lstStyle/>
          <a:p>
            <a:fld id="{F9E64DDC-A481-469D-9613-0D3E8E3361C4}" type="slidenum">
              <a:rPr lang="en-US" smtClean="0"/>
              <a:t>7</a:t>
            </a:fld>
            <a:endParaRPr lang="en-US"/>
          </a:p>
        </p:txBody>
      </p:sp>
      <p:grpSp>
        <p:nvGrpSpPr>
          <p:cNvPr id="8" name="Grupo 7">
            <a:extLst>
              <a:ext uri="{FF2B5EF4-FFF2-40B4-BE49-F238E27FC236}">
                <a16:creationId xmlns:a16="http://schemas.microsoft.com/office/drawing/2014/main" id="{D28E4BA0-3C70-4595-8A80-7703D2EECE0D}"/>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B58B4CE4-6D8E-4208-A9EA-78871C7AAAED}"/>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9801A603-9D71-4000-9583-D79476DEE2B7}"/>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978B7328-4E40-489C-946F-AD09A418F667}"/>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D3F7D448-FB60-460D-87BC-D801E0618B26}"/>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42E4BDBC-C36A-4A24-A30C-0E1546E2FAB1}"/>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16" name="Imagen 15">
            <a:extLst>
              <a:ext uri="{FF2B5EF4-FFF2-40B4-BE49-F238E27FC236}">
                <a16:creationId xmlns:a16="http://schemas.microsoft.com/office/drawing/2014/main" id="{B8BB9484-7D0E-40FF-8B37-B6F931DE727A}"/>
              </a:ext>
            </a:extLst>
          </p:cNvPr>
          <p:cNvPicPr>
            <a:picLocks noChangeAspect="1"/>
          </p:cNvPicPr>
          <p:nvPr/>
        </p:nvPicPr>
        <p:blipFill>
          <a:blip r:embed="rId2"/>
          <a:stretch>
            <a:fillRect/>
          </a:stretch>
        </p:blipFill>
        <p:spPr>
          <a:xfrm>
            <a:off x="439386" y="2497151"/>
            <a:ext cx="11752613" cy="1936080"/>
          </a:xfrm>
          <a:prstGeom prst="rect">
            <a:avLst/>
          </a:prstGeom>
        </p:spPr>
      </p:pic>
      <p:sp>
        <p:nvSpPr>
          <p:cNvPr id="2" name="CuadroTexto 1">
            <a:extLst>
              <a:ext uri="{FF2B5EF4-FFF2-40B4-BE49-F238E27FC236}">
                <a16:creationId xmlns:a16="http://schemas.microsoft.com/office/drawing/2014/main" id="{B00155E4-55D0-4479-80B1-E3EB4E540A31}"/>
              </a:ext>
            </a:extLst>
          </p:cNvPr>
          <p:cNvSpPr txBox="1"/>
          <p:nvPr/>
        </p:nvSpPr>
        <p:spPr>
          <a:xfrm>
            <a:off x="4085113" y="681401"/>
            <a:ext cx="2142067" cy="523220"/>
          </a:xfrm>
          <a:prstGeom prst="rect">
            <a:avLst/>
          </a:prstGeom>
          <a:noFill/>
        </p:spPr>
        <p:txBody>
          <a:bodyPr wrap="square" rtlCol="0">
            <a:spAutoFit/>
          </a:bodyPr>
          <a:lstStyle/>
          <a:p>
            <a:r>
              <a:rPr lang="es-ES" sz="2800" b="1" dirty="0"/>
              <a:t>Con cambios</a:t>
            </a:r>
          </a:p>
        </p:txBody>
      </p:sp>
    </p:spTree>
    <p:extLst>
      <p:ext uri="{BB962C8B-B14F-4D97-AF65-F5344CB8AC3E}">
        <p14:creationId xmlns:p14="http://schemas.microsoft.com/office/powerpoint/2010/main" val="327499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97185E-B3A0-4697-B3E3-D3AC72CC3658}"/>
              </a:ext>
            </a:extLst>
          </p:cNvPr>
          <p:cNvSpPr>
            <a:spLocks noGrp="1"/>
          </p:cNvSpPr>
          <p:nvPr>
            <p:ph type="sldNum" sz="quarter" idx="12"/>
          </p:nvPr>
        </p:nvSpPr>
        <p:spPr/>
        <p:txBody>
          <a:bodyPr/>
          <a:lstStyle/>
          <a:p>
            <a:fld id="{F9E64DDC-A481-469D-9613-0D3E8E3361C4}" type="slidenum">
              <a:rPr lang="en-US" smtClean="0"/>
              <a:t>8</a:t>
            </a:fld>
            <a:endParaRPr lang="en-US"/>
          </a:p>
        </p:txBody>
      </p:sp>
      <p:grpSp>
        <p:nvGrpSpPr>
          <p:cNvPr id="8" name="Grupo 7">
            <a:extLst>
              <a:ext uri="{FF2B5EF4-FFF2-40B4-BE49-F238E27FC236}">
                <a16:creationId xmlns:a16="http://schemas.microsoft.com/office/drawing/2014/main" id="{D28E4BA0-3C70-4595-8A80-7703D2EECE0D}"/>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B58B4CE4-6D8E-4208-A9EA-78871C7AAAED}"/>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9801A603-9D71-4000-9583-D79476DEE2B7}"/>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978B7328-4E40-489C-946F-AD09A418F667}"/>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D3F7D448-FB60-460D-87BC-D801E0618B26}"/>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42E4BDBC-C36A-4A24-A30C-0E1546E2FAB1}"/>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pic>
        <p:nvPicPr>
          <p:cNvPr id="15" name="Imagen 14">
            <a:extLst>
              <a:ext uri="{FF2B5EF4-FFF2-40B4-BE49-F238E27FC236}">
                <a16:creationId xmlns:a16="http://schemas.microsoft.com/office/drawing/2014/main" id="{5580101F-5544-4252-BAF0-F2204A5C4030}"/>
              </a:ext>
            </a:extLst>
          </p:cNvPr>
          <p:cNvPicPr>
            <a:picLocks noChangeAspect="1"/>
          </p:cNvPicPr>
          <p:nvPr/>
        </p:nvPicPr>
        <p:blipFill>
          <a:blip r:embed="rId2"/>
          <a:stretch>
            <a:fillRect/>
          </a:stretch>
        </p:blipFill>
        <p:spPr>
          <a:xfrm>
            <a:off x="715454" y="1676400"/>
            <a:ext cx="11038396" cy="3914273"/>
          </a:xfrm>
          <a:prstGeom prst="rect">
            <a:avLst/>
          </a:prstGeom>
        </p:spPr>
      </p:pic>
    </p:spTree>
    <p:extLst>
      <p:ext uri="{BB962C8B-B14F-4D97-AF65-F5344CB8AC3E}">
        <p14:creationId xmlns:p14="http://schemas.microsoft.com/office/powerpoint/2010/main" val="180605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97185E-B3A0-4697-B3E3-D3AC72CC3658}"/>
              </a:ext>
            </a:extLst>
          </p:cNvPr>
          <p:cNvSpPr>
            <a:spLocks noGrp="1"/>
          </p:cNvSpPr>
          <p:nvPr>
            <p:ph type="sldNum" sz="quarter" idx="12"/>
          </p:nvPr>
        </p:nvSpPr>
        <p:spPr/>
        <p:txBody>
          <a:bodyPr/>
          <a:lstStyle/>
          <a:p>
            <a:fld id="{F9E64DDC-A481-469D-9613-0D3E8E3361C4}" type="slidenum">
              <a:rPr lang="en-US" smtClean="0"/>
              <a:t>9</a:t>
            </a:fld>
            <a:endParaRPr lang="en-US"/>
          </a:p>
        </p:txBody>
      </p:sp>
      <p:sp>
        <p:nvSpPr>
          <p:cNvPr id="23" name="Rectángulo: esquinas redondeadas 22">
            <a:extLst>
              <a:ext uri="{FF2B5EF4-FFF2-40B4-BE49-F238E27FC236}">
                <a16:creationId xmlns:a16="http://schemas.microsoft.com/office/drawing/2014/main" id="{D33461E8-764A-4253-930F-E29D53221E68}"/>
              </a:ext>
            </a:extLst>
          </p:cNvPr>
          <p:cNvSpPr/>
          <p:nvPr/>
        </p:nvSpPr>
        <p:spPr>
          <a:xfrm>
            <a:off x="933450" y="3084894"/>
            <a:ext cx="3368842" cy="88582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Nova Cond Light" panose="020B0306020202020204" pitchFamily="34" charset="0"/>
              </a:rPr>
              <a:t>INFORMACIÓN PERSONAL</a:t>
            </a:r>
            <a:endParaRPr lang="es-CR" sz="2800" b="1" dirty="0">
              <a:latin typeface="Arial Nova Cond Light" panose="020B0306020202020204" pitchFamily="34" charset="0"/>
            </a:endParaRPr>
          </a:p>
        </p:txBody>
      </p:sp>
      <p:pic>
        <p:nvPicPr>
          <p:cNvPr id="2" name="Imagen 1">
            <a:extLst>
              <a:ext uri="{FF2B5EF4-FFF2-40B4-BE49-F238E27FC236}">
                <a16:creationId xmlns:a16="http://schemas.microsoft.com/office/drawing/2014/main" id="{9203462B-AD48-47E9-AE66-4BA05CE11285}"/>
              </a:ext>
            </a:extLst>
          </p:cNvPr>
          <p:cNvPicPr>
            <a:picLocks noChangeAspect="1"/>
          </p:cNvPicPr>
          <p:nvPr/>
        </p:nvPicPr>
        <p:blipFill rotWithShape="1">
          <a:blip r:embed="rId2"/>
          <a:srcRect l="8456" t="5811" r="8884" b="5177"/>
          <a:stretch/>
        </p:blipFill>
        <p:spPr>
          <a:xfrm>
            <a:off x="4695825" y="430595"/>
            <a:ext cx="5229225" cy="5813425"/>
          </a:xfrm>
          <a:prstGeom prst="rect">
            <a:avLst/>
          </a:prstGeom>
          <a:ln>
            <a:solidFill>
              <a:srgbClr val="2F2F8C"/>
            </a:solidFill>
          </a:ln>
        </p:spPr>
      </p:pic>
      <p:grpSp>
        <p:nvGrpSpPr>
          <p:cNvPr id="8" name="Grupo 7">
            <a:extLst>
              <a:ext uri="{FF2B5EF4-FFF2-40B4-BE49-F238E27FC236}">
                <a16:creationId xmlns:a16="http://schemas.microsoft.com/office/drawing/2014/main" id="{D28E4BA0-3C70-4595-8A80-7703D2EECE0D}"/>
              </a:ext>
            </a:extLst>
          </p:cNvPr>
          <p:cNvGrpSpPr/>
          <p:nvPr/>
        </p:nvGrpSpPr>
        <p:grpSpPr>
          <a:xfrm>
            <a:off x="-6077" y="0"/>
            <a:ext cx="345775" cy="6860460"/>
            <a:chOff x="-7598" y="-2460"/>
            <a:chExt cx="345775" cy="6860460"/>
          </a:xfrm>
        </p:grpSpPr>
        <p:sp>
          <p:nvSpPr>
            <p:cNvPr id="10" name="Rectángulo 9">
              <a:extLst>
                <a:ext uri="{FF2B5EF4-FFF2-40B4-BE49-F238E27FC236}">
                  <a16:creationId xmlns:a16="http://schemas.microsoft.com/office/drawing/2014/main" id="{B58B4CE4-6D8E-4208-A9EA-78871C7AAAED}"/>
                </a:ext>
              </a:extLst>
            </p:cNvPr>
            <p:cNvSpPr/>
            <p:nvPr/>
          </p:nvSpPr>
          <p:spPr>
            <a:xfrm>
              <a:off x="-1521" y="669369"/>
              <a:ext cx="332509" cy="1462641"/>
            </a:xfrm>
            <a:prstGeom prst="rect">
              <a:avLst/>
            </a:prstGeom>
            <a:solidFill>
              <a:srgbClr val="2EA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Rectángulo 10">
              <a:extLst>
                <a:ext uri="{FF2B5EF4-FFF2-40B4-BE49-F238E27FC236}">
                  <a16:creationId xmlns:a16="http://schemas.microsoft.com/office/drawing/2014/main" id="{9801A603-9D71-4000-9583-D79476DEE2B7}"/>
                </a:ext>
              </a:extLst>
            </p:cNvPr>
            <p:cNvSpPr/>
            <p:nvPr/>
          </p:nvSpPr>
          <p:spPr>
            <a:xfrm>
              <a:off x="-7598" y="4147127"/>
              <a:ext cx="345775" cy="842885"/>
            </a:xfrm>
            <a:prstGeom prst="rect">
              <a:avLst/>
            </a:prstGeom>
            <a:solidFill>
              <a:srgbClr val="64D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2" name="Rectángulo 11">
              <a:extLst>
                <a:ext uri="{FF2B5EF4-FFF2-40B4-BE49-F238E27FC236}">
                  <a16:creationId xmlns:a16="http://schemas.microsoft.com/office/drawing/2014/main" id="{978B7328-4E40-489C-946F-AD09A418F667}"/>
                </a:ext>
              </a:extLst>
            </p:cNvPr>
            <p:cNvSpPr/>
            <p:nvPr/>
          </p:nvSpPr>
          <p:spPr>
            <a:xfrm>
              <a:off x="0" y="-2460"/>
              <a:ext cx="330988" cy="681401"/>
            </a:xfrm>
            <a:prstGeom prst="rect">
              <a:avLst/>
            </a:prstGeom>
            <a:solidFill>
              <a:srgbClr val="107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Rectángulo 12">
              <a:extLst>
                <a:ext uri="{FF2B5EF4-FFF2-40B4-BE49-F238E27FC236}">
                  <a16:creationId xmlns:a16="http://schemas.microsoft.com/office/drawing/2014/main" id="{D3F7D448-FB60-460D-87BC-D801E0618B26}"/>
                </a:ext>
              </a:extLst>
            </p:cNvPr>
            <p:cNvSpPr/>
            <p:nvPr/>
          </p:nvSpPr>
          <p:spPr>
            <a:xfrm>
              <a:off x="-1521" y="2071235"/>
              <a:ext cx="335607" cy="2076604"/>
            </a:xfrm>
            <a:prstGeom prst="rect">
              <a:avLst/>
            </a:prstGeom>
            <a:solidFill>
              <a:srgbClr val="6A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Rectángulo 13">
              <a:extLst>
                <a:ext uri="{FF2B5EF4-FFF2-40B4-BE49-F238E27FC236}">
                  <a16:creationId xmlns:a16="http://schemas.microsoft.com/office/drawing/2014/main" id="{42E4BDBC-C36A-4A24-A30C-0E1546E2FAB1}"/>
                </a:ext>
              </a:extLst>
            </p:cNvPr>
            <p:cNvSpPr/>
            <p:nvPr/>
          </p:nvSpPr>
          <p:spPr>
            <a:xfrm>
              <a:off x="55" y="4990012"/>
              <a:ext cx="337009" cy="1867988"/>
            </a:xfrm>
            <a:prstGeom prst="rect">
              <a:avLst/>
            </a:prstGeom>
            <a:solidFill>
              <a:srgbClr val="FC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spTree>
    <p:extLst>
      <p:ext uri="{BB962C8B-B14F-4D97-AF65-F5344CB8AC3E}">
        <p14:creationId xmlns:p14="http://schemas.microsoft.com/office/powerpoint/2010/main" val="2925004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13980</TotalTime>
  <Words>1080</Words>
  <Application>Microsoft Office PowerPoint</Application>
  <PresentationFormat>Panorámica</PresentationFormat>
  <Paragraphs>163</Paragraphs>
  <Slides>48</Slides>
  <Notes>29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48</vt:i4>
      </vt:variant>
    </vt:vector>
  </HeadingPairs>
  <TitlesOfParts>
    <vt:vector size="58" baseType="lpstr">
      <vt:lpstr>Arial</vt:lpstr>
      <vt:lpstr>Arial Narrow</vt:lpstr>
      <vt:lpstr>Arial Nova Cond Light</vt:lpstr>
      <vt:lpstr>Calibri</vt:lpstr>
      <vt:lpstr>Calibri Light</vt:lpstr>
      <vt:lpstr>Century Gothic</vt:lpstr>
      <vt:lpstr>Cooper Black</vt:lpstr>
      <vt:lpstr>Nixie One</vt:lpstr>
      <vt:lpstr>Roboto Slab</vt:lpstr>
      <vt:lpstr>Office Theme</vt:lpstr>
      <vt:lpstr>Presentación de PowerPoint</vt:lpstr>
      <vt:lpstr>Presentación de PowerPoint</vt:lpstr>
      <vt:lpstr>INGRESO</vt:lpstr>
      <vt:lpstr>Presentación de PowerPoint</vt:lpstr>
      <vt:lpstr>¿CÓMO REALIZAR LA 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EMITIR EL RESULTADO  DE LA EVALUACIÓN?</vt:lpstr>
      <vt:lpstr>Presentación de PowerPoint</vt:lpstr>
      <vt:lpstr>Presentación de PowerPoint</vt:lpstr>
      <vt:lpstr>Presentación de PowerPoint</vt:lpstr>
      <vt:lpstr>Presentación de PowerPoint</vt:lpstr>
      <vt:lpstr>Presentación de PowerPoint</vt:lpstr>
      <vt:lpstr>¿CÓMO VERIFICAR EL ESTADO DE LAS NOTIFICACIONES O  COMUNICACIONES?</vt:lpstr>
      <vt:lpstr>Presentación de PowerPoint</vt:lpstr>
      <vt:lpstr>Presentación de PowerPoint</vt:lpstr>
      <vt:lpstr>¿CÓMO AGENDAR REUNIONES DE RETROALIMENTACIÓN?</vt:lpstr>
      <vt:lpstr>Presentación de PowerPoint</vt:lpstr>
      <vt:lpstr>Presentación de PowerPoint</vt:lpstr>
      <vt:lpstr>PERSONA  EVALUADA: PASOS PARA ACEPTAR O IMPUGNAR EL RESULTADO  FINAL DE LA 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Fonseca Rojas</dc:creator>
  <cp:lastModifiedBy>Ivannia Aguilar Arrieta</cp:lastModifiedBy>
  <cp:revision>466</cp:revision>
  <cp:lastPrinted>2019-04-22T19:25:43Z</cp:lastPrinted>
  <dcterms:created xsi:type="dcterms:W3CDTF">2019-03-21T17:52:20Z</dcterms:created>
  <dcterms:modified xsi:type="dcterms:W3CDTF">2021-08-06T17:40:57Z</dcterms:modified>
</cp:coreProperties>
</file>